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3.jpg" ContentType="image/jpg"/>
  <Override PartName="/ppt/media/image34.jpg" ContentType="image/jpg"/>
  <Override PartName="/ppt/media/image35.jpg" ContentType="image/jpg"/>
  <Override PartName="/ppt/media/image37.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44.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704" r:id="rId2"/>
    <p:sldId id="3064" r:id="rId3"/>
    <p:sldId id="3098" r:id="rId4"/>
    <p:sldId id="3099" r:id="rId5"/>
    <p:sldId id="3065" r:id="rId6"/>
    <p:sldId id="3066" r:id="rId7"/>
    <p:sldId id="3067" r:id="rId8"/>
    <p:sldId id="3069" r:id="rId9"/>
    <p:sldId id="3070" r:id="rId10"/>
    <p:sldId id="3100" r:id="rId11"/>
    <p:sldId id="3071" r:id="rId12"/>
    <p:sldId id="3072" r:id="rId13"/>
    <p:sldId id="3073" r:id="rId14"/>
    <p:sldId id="3075" r:id="rId15"/>
    <p:sldId id="3076" r:id="rId16"/>
    <p:sldId id="3077" r:id="rId17"/>
    <p:sldId id="3078" r:id="rId18"/>
    <p:sldId id="3079" r:id="rId19"/>
    <p:sldId id="3080" r:id="rId20"/>
    <p:sldId id="3082" r:id="rId21"/>
    <p:sldId id="3083" r:id="rId22"/>
    <p:sldId id="3085" r:id="rId23"/>
    <p:sldId id="3086" r:id="rId24"/>
    <p:sldId id="3087" r:id="rId25"/>
    <p:sldId id="3088" r:id="rId26"/>
    <p:sldId id="3089" r:id="rId27"/>
    <p:sldId id="3091" r:id="rId28"/>
    <p:sldId id="3092" r:id="rId29"/>
    <p:sldId id="3093" r:id="rId30"/>
    <p:sldId id="3095" r:id="rId31"/>
    <p:sldId id="3096" r:id="rId32"/>
    <p:sldId id="306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6645" autoAdjust="0"/>
  </p:normalViewPr>
  <p:slideViewPr>
    <p:cSldViewPr snapToGrid="0">
      <p:cViewPr varScale="1">
        <p:scale>
          <a:sx n="120" d="100"/>
          <a:sy n="120" d="100"/>
        </p:scale>
        <p:origin x="1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7A9FB-B4AA-40C7-A5AA-4B85A3DED926}" type="datetimeFigureOut">
              <a:rPr lang="en-GB" smtClean="0"/>
              <a:t>02/09/2024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27EC4-43D7-4899-AF54-D30B3AC26D4A}" type="slidenum">
              <a:rPr lang="en-GB" smtClean="0"/>
              <a:t>‹#›</a:t>
            </a:fld>
            <a:endParaRPr lang="en-GB" dirty="0"/>
          </a:p>
        </p:txBody>
      </p:sp>
    </p:spTree>
    <p:extLst>
      <p:ext uri="{BB962C8B-B14F-4D97-AF65-F5344CB8AC3E}">
        <p14:creationId xmlns:p14="http://schemas.microsoft.com/office/powerpoint/2010/main" val="3789706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554788" cy="3687763"/>
          </a:xfrm>
        </p:spPr>
      </p:sp>
      <p:sp>
        <p:nvSpPr>
          <p:cNvPr id="3" name="Notes Placeholder 2"/>
          <p:cNvSpPr>
            <a:spLocks noGrp="1"/>
          </p:cNvSpPr>
          <p:nvPr>
            <p:ph type="body" idx="1"/>
          </p:nvPr>
        </p:nvSpPr>
        <p:spPr/>
        <p:txBody>
          <a:bodyPr/>
          <a:lstStyle/>
          <a:p>
            <a:endParaRPr lang="pt-BR"/>
          </a:p>
        </p:txBody>
      </p:sp>
      <p:sp>
        <p:nvSpPr>
          <p:cNvPr id="4" name="Date Placeholder 3"/>
          <p:cNvSpPr>
            <a:spLocks noGrp="1"/>
          </p:cNvSpPr>
          <p:nvPr>
            <p:ph type="dt" idx="10"/>
          </p:nvPr>
        </p:nvSpPr>
        <p:spPr/>
        <p:txBody>
          <a:bodyPr/>
          <a:lstStyle/>
          <a:p>
            <a:r>
              <a:rPr lang="en-GB" altLang="pt-BR"/>
              <a:t>27/02/08</a:t>
            </a:r>
          </a:p>
        </p:txBody>
      </p:sp>
      <p:sp>
        <p:nvSpPr>
          <p:cNvPr id="5" name="Slide Number Placeholder 4"/>
          <p:cNvSpPr>
            <a:spLocks noGrp="1"/>
          </p:cNvSpPr>
          <p:nvPr>
            <p:ph type="sldNum" idx="11"/>
          </p:nvPr>
        </p:nvSpPr>
        <p:spPr/>
        <p:txBody>
          <a:bodyPr/>
          <a:lstStyle/>
          <a:p>
            <a:fld id="{5874F056-E3E6-4B1C-8AC9-823E2CE9657C}" type="slidenum">
              <a:rPr lang="en-GB" altLang="pt-BR" smtClean="0"/>
              <a:pPr/>
              <a:t>2</a:t>
            </a:fld>
            <a:endParaRPr lang="en-GB" altLang="pt-BR"/>
          </a:p>
        </p:txBody>
      </p:sp>
    </p:spTree>
    <p:extLst>
      <p:ext uri="{BB962C8B-B14F-4D97-AF65-F5344CB8AC3E}">
        <p14:creationId xmlns:p14="http://schemas.microsoft.com/office/powerpoint/2010/main" val="2147436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Atari 2600, branded as the Atari Video Computer System (Atari VCS) until November 1982, is a home video game console developed and produced by Atari, Inc. Released in September 1977, it popularized microprocessor-based hardware and games stored on swappable ROM cartridges, a format first used with the Fairchild Channel F in 1976</a:t>
            </a:r>
          </a:p>
        </p:txBody>
      </p:sp>
      <p:sp>
        <p:nvSpPr>
          <p:cNvPr id="4" name="Slide Number Placeholder 3"/>
          <p:cNvSpPr>
            <a:spLocks noGrp="1"/>
          </p:cNvSpPr>
          <p:nvPr>
            <p:ph type="sldNum" sz="quarter" idx="5"/>
          </p:nvPr>
        </p:nvSpPr>
        <p:spPr/>
        <p:txBody>
          <a:bodyPr/>
          <a:lstStyle/>
          <a:p>
            <a:fld id="{B9427EC4-43D7-4899-AF54-D30B3AC26D4A}" type="slidenum">
              <a:rPr lang="en-GB" smtClean="0"/>
              <a:t>3</a:t>
            </a:fld>
            <a:endParaRPr lang="en-GB" dirty="0"/>
          </a:p>
        </p:txBody>
      </p:sp>
    </p:spTree>
    <p:extLst>
      <p:ext uri="{BB962C8B-B14F-4D97-AF65-F5344CB8AC3E}">
        <p14:creationId xmlns:p14="http://schemas.microsoft.com/office/powerpoint/2010/main" val="3716048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object-oriented and functional programming, an </a:t>
            </a:r>
            <a:r>
              <a:rPr lang="en-GB" sz="1200" b="1" i="0" kern="1200" dirty="0">
                <a:solidFill>
                  <a:schemeClr val="tx1"/>
                </a:solidFill>
                <a:effectLst/>
                <a:latin typeface="+mn-lt"/>
                <a:ea typeface="+mn-ea"/>
                <a:cs typeface="+mn-cs"/>
              </a:rPr>
              <a:t>immutable </a:t>
            </a:r>
            <a:r>
              <a:rPr lang="en-GB" sz="1200" b="0" i="0" kern="1200" dirty="0">
                <a:solidFill>
                  <a:schemeClr val="tx1"/>
                </a:solidFill>
                <a:effectLst/>
                <a:latin typeface="+mn-lt"/>
                <a:ea typeface="+mn-ea"/>
                <a:cs typeface="+mn-cs"/>
              </a:rPr>
              <a:t>object (unchangeable object) is an object whose state cannot be modified after it is created. </a:t>
            </a:r>
          </a:p>
          <a:p>
            <a:r>
              <a:rPr lang="en-GB" sz="1200" b="1" i="0" kern="1200" dirty="0">
                <a:solidFill>
                  <a:schemeClr val="tx1"/>
                </a:solidFill>
                <a:effectLst/>
                <a:latin typeface="+mn-lt"/>
                <a:ea typeface="+mn-ea"/>
                <a:cs typeface="+mn-cs"/>
              </a:rPr>
              <a:t>JSON</a:t>
            </a:r>
            <a:r>
              <a:rPr lang="en-GB" sz="1200" b="0" i="0" kern="1200" dirty="0">
                <a:solidFill>
                  <a:schemeClr val="tx1"/>
                </a:solidFill>
                <a:effectLst/>
                <a:latin typeface="+mn-lt"/>
                <a:ea typeface="+mn-ea"/>
                <a:cs typeface="+mn-cs"/>
              </a:rPr>
              <a:t> is a syntax for storing and exchanging data. </a:t>
            </a:r>
            <a:r>
              <a:rPr lang="en-GB" sz="1200" b="1" i="0" kern="1200" dirty="0">
                <a:solidFill>
                  <a:schemeClr val="tx1"/>
                </a:solidFill>
                <a:effectLst/>
                <a:latin typeface="+mn-lt"/>
                <a:ea typeface="+mn-ea"/>
                <a:cs typeface="+mn-cs"/>
              </a:rPr>
              <a:t>JSON</a:t>
            </a:r>
            <a:r>
              <a:rPr lang="en-GB" sz="1200" b="0" i="0" kern="1200" dirty="0">
                <a:solidFill>
                  <a:schemeClr val="tx1"/>
                </a:solidFill>
                <a:effectLst/>
                <a:latin typeface="+mn-lt"/>
                <a:ea typeface="+mn-ea"/>
                <a:cs typeface="+mn-cs"/>
              </a:rPr>
              <a:t> is text, written with JavaScript object notation.</a:t>
            </a:r>
          </a:p>
          <a:p>
            <a:r>
              <a:rPr lang="en-GB" sz="1200" b="1" i="0" kern="1200" dirty="0">
                <a:solidFill>
                  <a:schemeClr val="tx1"/>
                </a:solidFill>
                <a:effectLst/>
                <a:latin typeface="+mn-lt"/>
                <a:ea typeface="+mn-ea"/>
                <a:cs typeface="+mn-cs"/>
              </a:rPr>
              <a:t>Ext3</a:t>
            </a:r>
            <a:r>
              <a:rPr lang="en-GB" sz="1200" b="0" i="0" kern="1200" dirty="0">
                <a:solidFill>
                  <a:schemeClr val="tx1"/>
                </a:solidFill>
                <a:effectLst/>
                <a:latin typeface="+mn-lt"/>
                <a:ea typeface="+mn-ea"/>
                <a:cs typeface="+mn-cs"/>
              </a:rPr>
              <a:t> (the third extended filesystem) is the most commonly used filesystem on Linux. It is basically an extension of ext2 to which a journaling capability has been added. A filesystem is a way of organizing data on a computer system.</a:t>
            </a:r>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Ext4</a:t>
            </a:r>
            <a:r>
              <a:rPr lang="en-GB" sz="1200" b="0" i="0" kern="1200" dirty="0">
                <a:solidFill>
                  <a:schemeClr val="tx1"/>
                </a:solidFill>
                <a:effectLst/>
                <a:latin typeface="+mn-lt"/>
                <a:ea typeface="+mn-ea"/>
                <a:cs typeface="+mn-cs"/>
              </a:rPr>
              <a:t> is the evolution of the most used Linux filesystem, Ext3. In many ways, </a:t>
            </a:r>
            <a:r>
              <a:rPr lang="en-GB" sz="1200" b="1" i="0" kern="1200" dirty="0">
                <a:solidFill>
                  <a:schemeClr val="tx1"/>
                </a:solidFill>
                <a:effectLst/>
                <a:latin typeface="+mn-lt"/>
                <a:ea typeface="+mn-ea"/>
                <a:cs typeface="+mn-cs"/>
              </a:rPr>
              <a:t>Ext4</a:t>
            </a:r>
            <a:r>
              <a:rPr lang="en-GB" sz="1200" b="0" i="0" kern="1200" dirty="0">
                <a:solidFill>
                  <a:schemeClr val="tx1"/>
                </a:solidFill>
                <a:effectLst/>
                <a:latin typeface="+mn-lt"/>
                <a:ea typeface="+mn-ea"/>
                <a:cs typeface="+mn-cs"/>
              </a:rPr>
              <a:t> is a deeper improvement over Ext3 than Ext3 was over Ext2. Ext3 was mostly about adding journaling to Ext2, but </a:t>
            </a:r>
            <a:r>
              <a:rPr lang="en-GB" sz="1200" b="1" i="0" kern="1200" dirty="0">
                <a:solidFill>
                  <a:schemeClr val="tx1"/>
                </a:solidFill>
                <a:effectLst/>
                <a:latin typeface="+mn-lt"/>
                <a:ea typeface="+mn-ea"/>
                <a:cs typeface="+mn-cs"/>
              </a:rPr>
              <a:t>Ext4</a:t>
            </a:r>
            <a:r>
              <a:rPr lang="en-GB" sz="1200" b="0" i="0" kern="1200" dirty="0">
                <a:solidFill>
                  <a:schemeClr val="tx1"/>
                </a:solidFill>
                <a:effectLst/>
                <a:latin typeface="+mn-lt"/>
                <a:ea typeface="+mn-ea"/>
                <a:cs typeface="+mn-cs"/>
              </a:rPr>
              <a:t> modifies important data structures of the filesystem such as the ones destined to store the file data.</a:t>
            </a:r>
          </a:p>
          <a:p>
            <a:r>
              <a:rPr lang="en-GB" b="1" dirty="0"/>
              <a:t>Type Inferred: </a:t>
            </a:r>
            <a:r>
              <a:rPr lang="en-GB" dirty="0"/>
              <a:t>Type inference refers to the automatic detection of the type of an expression in a formal language. These include programming languages and mathematical type systems, but also natural languages in some branches of computer science and linguistics.</a:t>
            </a:r>
          </a:p>
          <a:p>
            <a:r>
              <a:rPr lang="en-GB" b="1" i="0" dirty="0">
                <a:solidFill>
                  <a:srgbClr val="202124"/>
                </a:solidFill>
                <a:effectLst/>
                <a:latin typeface="arial" panose="020B0604020202020204" pitchFamily="34" charset="0"/>
              </a:rPr>
              <a:t>MD</a:t>
            </a:r>
            <a:r>
              <a:rPr lang="en-GB" b="0" i="0" dirty="0">
                <a:solidFill>
                  <a:srgbClr val="202124"/>
                </a:solidFill>
                <a:effectLst/>
                <a:latin typeface="arial" panose="020B0604020202020204" pitchFamily="34" charset="0"/>
              </a:rPr>
              <a:t> files are </a:t>
            </a:r>
            <a:r>
              <a:rPr lang="en-GB" b="1" i="0" dirty="0">
                <a:solidFill>
                  <a:srgbClr val="202124"/>
                </a:solidFill>
                <a:effectLst/>
                <a:latin typeface="arial" panose="020B0604020202020204" pitchFamily="34" charset="0"/>
              </a:rPr>
              <a:t>the extensions of files created Markdown language software</a:t>
            </a:r>
            <a:r>
              <a:rPr lang="en-GB" b="0" i="0" dirty="0">
                <a:solidFill>
                  <a:srgbClr val="202124"/>
                </a:solidFill>
                <a:effectLst/>
                <a:latin typeface="arial" panose="020B0604020202020204" pitchFamily="34" charset="0"/>
              </a:rPr>
              <a:t>. Markdown is a lightweight markup language intended for one purpose, to be used to format text on the web with plain text formatting syntax.</a:t>
            </a:r>
          </a:p>
          <a:p>
            <a:r>
              <a:rPr lang="en-GB" b="0" i="0" dirty="0">
                <a:solidFill>
                  <a:srgbClr val="202124"/>
                </a:solidFill>
                <a:effectLst/>
                <a:latin typeface="arial" panose="020B0604020202020204" pitchFamily="34" charset="0"/>
              </a:rPr>
              <a:t>NTFS, which stands for </a:t>
            </a:r>
            <a:r>
              <a:rPr lang="en-GB" b="1" i="0" dirty="0">
                <a:solidFill>
                  <a:srgbClr val="202124"/>
                </a:solidFill>
                <a:effectLst/>
                <a:latin typeface="arial" panose="020B0604020202020204" pitchFamily="34" charset="0"/>
              </a:rPr>
              <a:t>NT file system and the New Technology File System</a:t>
            </a:r>
            <a:r>
              <a:rPr lang="en-GB" b="0" i="0" dirty="0">
                <a:solidFill>
                  <a:srgbClr val="202124"/>
                </a:solidFill>
                <a:effectLst/>
                <a:latin typeface="arial" panose="020B0604020202020204" pitchFamily="34" charset="0"/>
              </a:rPr>
              <a:t>, is the file system that the Windows NT operating system (OS) uses for storing and retrieving files on hard disk drives (HDDs) and solid-state drives (SSDs).</a:t>
            </a:r>
          </a:p>
          <a:p>
            <a:r>
              <a:rPr lang="en-GB" b="1" i="0" dirty="0">
                <a:solidFill>
                  <a:srgbClr val="202124"/>
                </a:solidFill>
                <a:effectLst/>
                <a:latin typeface="arial" panose="020B0604020202020204" pitchFamily="34" charset="0"/>
              </a:rPr>
              <a:t>Amazon S3</a:t>
            </a:r>
            <a:r>
              <a:rPr lang="en-GB" b="0" i="0" dirty="0">
                <a:solidFill>
                  <a:srgbClr val="202124"/>
                </a:solidFill>
                <a:effectLst/>
                <a:latin typeface="arial" panose="020B0604020202020204" pitchFamily="34" charset="0"/>
              </a:rPr>
              <a:t> is </a:t>
            </a:r>
            <a:r>
              <a:rPr lang="en-GB" b="1" i="0" dirty="0">
                <a:solidFill>
                  <a:srgbClr val="202124"/>
                </a:solidFill>
                <a:effectLst/>
                <a:latin typeface="arial" panose="020B0604020202020204" pitchFamily="34" charset="0"/>
              </a:rPr>
              <a:t>an object storage service that stores data as objects within buckets</a:t>
            </a:r>
            <a:r>
              <a:rPr lang="en-GB" b="0" i="0" dirty="0">
                <a:solidFill>
                  <a:srgbClr val="202124"/>
                </a:solidFill>
                <a:effectLst/>
                <a:latin typeface="arial" panose="020B0604020202020204" pitchFamily="34" charset="0"/>
              </a:rPr>
              <a:t>. An object is a file and any metadata that describes the file. A bucket is a container for objects. To store your data in Amazon S3, you first create a bucket and specify a bucket name and AWS Region.</a:t>
            </a:r>
          </a:p>
          <a:p>
            <a:r>
              <a:rPr lang="en-GB" b="1" i="0" dirty="0">
                <a:solidFill>
                  <a:srgbClr val="202124"/>
                </a:solidFill>
                <a:effectLst/>
                <a:latin typeface="arial" panose="020B0604020202020204" pitchFamily="34" charset="0"/>
              </a:rPr>
              <a:t>Lineage is an RDD process to reconstruct lost partitions</a:t>
            </a:r>
            <a:r>
              <a:rPr lang="en-GB" b="0" i="0" dirty="0">
                <a:solidFill>
                  <a:srgbClr val="202124"/>
                </a:solidFill>
                <a:effectLst/>
                <a:latin typeface="arial" panose="020B0604020202020204" pitchFamily="34" charset="0"/>
              </a:rPr>
              <a:t>. Spark not replicate the data in memory, if data lost, </a:t>
            </a:r>
            <a:r>
              <a:rPr lang="en-GB" b="0" i="0" dirty="0" err="1">
                <a:solidFill>
                  <a:srgbClr val="202124"/>
                </a:solidFill>
                <a:effectLst/>
                <a:latin typeface="arial" panose="020B0604020202020204" pitchFamily="34" charset="0"/>
              </a:rPr>
              <a:t>Rdd</a:t>
            </a:r>
            <a:r>
              <a:rPr lang="en-GB" b="0" i="0" dirty="0">
                <a:solidFill>
                  <a:srgbClr val="202124"/>
                </a:solidFill>
                <a:effectLst/>
                <a:latin typeface="arial" panose="020B0604020202020204" pitchFamily="34" charset="0"/>
              </a:rPr>
              <a:t> use lineage to rebuild lost data. Each RDD remembers how the RDD build from other datasets.</a:t>
            </a:r>
          </a:p>
          <a:p>
            <a:r>
              <a:rPr lang="en-US" dirty="0"/>
              <a:t>In Spark, </a:t>
            </a:r>
            <a:r>
              <a:rPr lang="en-US" sz="1800" b="1" dirty="0"/>
              <a:t>lineage</a:t>
            </a:r>
            <a:r>
              <a:rPr lang="en-US" dirty="0"/>
              <a:t> refers to the sequence of transformations applied to the Resilient Distributed Dataset (RDD) or </a:t>
            </a:r>
            <a:r>
              <a:rPr lang="en-US" dirty="0" err="1"/>
              <a:t>DataFrame</a:t>
            </a:r>
            <a:r>
              <a:rPr lang="en-US" dirty="0"/>
              <a:t>. Spark uses lineage information to recover lost data partitions in case of a failure, eliminating the need for data replication.</a:t>
            </a:r>
          </a:p>
          <a:p>
            <a:r>
              <a:rPr lang="en-US" b="0" i="0" dirty="0">
                <a:solidFill>
                  <a:srgbClr val="0D0D0D"/>
                </a:solidFill>
                <a:effectLst/>
                <a:latin typeface="Söhne"/>
              </a:rPr>
              <a:t>Lazy evaluation in storage refers to a strategy used in computing and data management where computations or operations on data are deferred until their results are specifically needed. Instead of immediately performing an operation when it's requested, the system delays the execution until the data is actually required for a subsequent computation or action.</a:t>
            </a:r>
            <a:endParaRPr lang="en-IE" dirty="0"/>
          </a:p>
        </p:txBody>
      </p:sp>
    </p:spTree>
    <p:extLst>
      <p:ext uri="{BB962C8B-B14F-4D97-AF65-F5344CB8AC3E}">
        <p14:creationId xmlns:p14="http://schemas.microsoft.com/office/powerpoint/2010/main" val="917134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arial" panose="020B0604020202020204" pitchFamily="34" charset="0"/>
              </a:rPr>
              <a:t>Bytecode is the intermediate representation of a Java program, </a:t>
            </a:r>
            <a:r>
              <a:rPr lang="en-GB" b="1" i="0" dirty="0">
                <a:solidFill>
                  <a:srgbClr val="202124"/>
                </a:solidFill>
                <a:effectLst/>
                <a:latin typeface="arial" panose="020B0604020202020204" pitchFamily="34" charset="0"/>
              </a:rPr>
              <a:t>allowing a JVM to translate a program into machine-level assembly instructions</a:t>
            </a:r>
            <a:r>
              <a:rPr lang="en-GB" b="0" i="0" dirty="0">
                <a:solidFill>
                  <a:srgbClr val="202124"/>
                </a:solidFill>
                <a:effectLst/>
                <a:latin typeface="arial" panose="020B0604020202020204" pitchFamily="34" charset="0"/>
              </a:rPr>
              <a:t>. When a Java program is compiled, bytecode is generated in the form of a . class file.</a:t>
            </a:r>
          </a:p>
          <a:p>
            <a:r>
              <a:rPr lang="en-GB" b="0" i="0" dirty="0">
                <a:solidFill>
                  <a:srgbClr val="202124"/>
                </a:solidFill>
                <a:effectLst/>
                <a:latin typeface="arial" panose="020B0604020202020204" pitchFamily="34" charset="0"/>
              </a:rPr>
              <a:t>A statically-typed language is </a:t>
            </a:r>
            <a:r>
              <a:rPr lang="en-GB" b="1" i="0" dirty="0">
                <a:solidFill>
                  <a:srgbClr val="202124"/>
                </a:solidFill>
                <a:effectLst/>
                <a:latin typeface="arial" panose="020B0604020202020204" pitchFamily="34" charset="0"/>
              </a:rPr>
              <a:t>a language (such as Java, C, or C++) where variable types are known at compile time</a:t>
            </a:r>
            <a:r>
              <a:rPr lang="en-GB" b="0" i="0" dirty="0">
                <a:solidFill>
                  <a:srgbClr val="202124"/>
                </a:solidFill>
                <a:effectLst/>
                <a:latin typeface="arial" panose="020B0604020202020204" pitchFamily="34" charset="0"/>
              </a:rPr>
              <a:t>. </a:t>
            </a:r>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24</a:t>
            </a:fld>
            <a:endParaRPr lang="en-GB" dirty="0"/>
          </a:p>
        </p:txBody>
      </p:sp>
    </p:spTree>
    <p:extLst>
      <p:ext uri="{BB962C8B-B14F-4D97-AF65-F5344CB8AC3E}">
        <p14:creationId xmlns:p14="http://schemas.microsoft.com/office/powerpoint/2010/main" val="1019129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Trebuchet MS" panose="020B0603020202020204" pitchFamily="34" charset="0"/>
              </a:rPr>
              <a:t>https://spark.apache.org/docs/latest/sparkr.html</a:t>
            </a:r>
          </a:p>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26</a:t>
            </a:fld>
            <a:endParaRPr lang="en-GB" dirty="0"/>
          </a:p>
        </p:txBody>
      </p:sp>
    </p:spTree>
    <p:extLst>
      <p:ext uri="{BB962C8B-B14F-4D97-AF65-F5344CB8AC3E}">
        <p14:creationId xmlns:p14="http://schemas.microsoft.com/office/powerpoint/2010/main" val="2420536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FP: Functional programming</a:t>
            </a:r>
          </a:p>
        </p:txBody>
      </p:sp>
      <p:sp>
        <p:nvSpPr>
          <p:cNvPr id="4" name="Slide Number Placeholder 3"/>
          <p:cNvSpPr>
            <a:spLocks noGrp="1"/>
          </p:cNvSpPr>
          <p:nvPr>
            <p:ph type="sldNum" sz="quarter" idx="5"/>
          </p:nvPr>
        </p:nvSpPr>
        <p:spPr/>
        <p:txBody>
          <a:bodyPr/>
          <a:lstStyle/>
          <a:p>
            <a:fld id="{B9427EC4-43D7-4899-AF54-D30B3AC26D4A}" type="slidenum">
              <a:rPr lang="en-GB" smtClean="0"/>
              <a:t>27</a:t>
            </a:fld>
            <a:endParaRPr lang="en-GB" dirty="0"/>
          </a:p>
        </p:txBody>
      </p:sp>
    </p:spTree>
    <p:extLst>
      <p:ext uri="{BB962C8B-B14F-4D97-AF65-F5344CB8AC3E}">
        <p14:creationId xmlns:p14="http://schemas.microsoft.com/office/powerpoint/2010/main" val="29716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arial" panose="020B0604020202020204" pitchFamily="34" charset="0"/>
              </a:rPr>
              <a:t>The datatypes like </a:t>
            </a:r>
            <a:r>
              <a:rPr lang="en-GB" b="1" i="0" dirty="0">
                <a:solidFill>
                  <a:srgbClr val="202124"/>
                </a:solidFill>
                <a:effectLst/>
                <a:latin typeface="arial" panose="020B0604020202020204" pitchFamily="34" charset="0"/>
              </a:rPr>
              <a:t>int, float, bool, str, tuple, and Unicode</a:t>
            </a:r>
            <a:r>
              <a:rPr lang="en-GB" b="0" i="0" dirty="0">
                <a:solidFill>
                  <a:srgbClr val="202124"/>
                </a:solidFill>
                <a:effectLst/>
                <a:latin typeface="arial" panose="020B0604020202020204" pitchFamily="34" charset="0"/>
              </a:rPr>
              <a:t> are immutable. Datatypes like list, set, </a:t>
            </a:r>
            <a:r>
              <a:rPr lang="en-GB" b="0" i="0" dirty="0" err="1">
                <a:solidFill>
                  <a:srgbClr val="202124"/>
                </a:solidFill>
                <a:effectLst/>
                <a:latin typeface="arial" panose="020B0604020202020204" pitchFamily="34" charset="0"/>
              </a:rPr>
              <a:t>dict</a:t>
            </a:r>
            <a:r>
              <a:rPr lang="en-GB" b="0" i="0" dirty="0">
                <a:solidFill>
                  <a:srgbClr val="202124"/>
                </a:solidFill>
                <a:effectLst/>
                <a:latin typeface="arial" panose="020B0604020202020204" pitchFamily="34" charset="0"/>
              </a:rPr>
              <a:t> are mutable.</a:t>
            </a:r>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28</a:t>
            </a:fld>
            <a:endParaRPr lang="en-GB" dirty="0"/>
          </a:p>
        </p:txBody>
      </p:sp>
    </p:spTree>
    <p:extLst>
      <p:ext uri="{BB962C8B-B14F-4D97-AF65-F5344CB8AC3E}">
        <p14:creationId xmlns:p14="http://schemas.microsoft.com/office/powerpoint/2010/main" val="3491270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200"/>
              </a:spcBef>
              <a:spcAft>
                <a:spcPts val="600"/>
              </a:spcAft>
            </a:pPr>
            <a:r>
              <a:rPr lang="en-GB" dirty="0"/>
              <a:t>Map and Reduce functions in Spark to not directly correspond</a:t>
            </a:r>
          </a:p>
          <a:p>
            <a:pPr marL="542925" indent="-276225">
              <a:lnSpc>
                <a:spcPct val="100000"/>
              </a:lnSpc>
              <a:spcBef>
                <a:spcPts val="1200"/>
              </a:spcBef>
              <a:spcAft>
                <a:spcPts val="600"/>
              </a:spcAft>
            </a:pPr>
            <a:r>
              <a:rPr lang="en-GB" dirty="0"/>
              <a:t>Map – takes one row and results in one row (transformation)</a:t>
            </a:r>
          </a:p>
          <a:p>
            <a:pPr marL="542925" indent="-276225">
              <a:lnSpc>
                <a:spcPct val="100000"/>
              </a:lnSpc>
              <a:spcBef>
                <a:spcPts val="1200"/>
              </a:spcBef>
              <a:spcAft>
                <a:spcPts val="600"/>
              </a:spcAft>
            </a:pPr>
            <a:r>
              <a:rPr lang="en-GB" dirty="0" err="1"/>
              <a:t>FlatMap</a:t>
            </a:r>
            <a:r>
              <a:rPr lang="en-GB" dirty="0"/>
              <a:t> – takes one row and results in 0 – several rows  (transformation)</a:t>
            </a:r>
          </a:p>
          <a:p>
            <a:pPr marL="542925" indent="-276225">
              <a:lnSpc>
                <a:spcPct val="100000"/>
              </a:lnSpc>
              <a:spcBef>
                <a:spcPts val="1200"/>
              </a:spcBef>
              <a:spcAft>
                <a:spcPts val="600"/>
              </a:spcAft>
            </a:pPr>
            <a:r>
              <a:rPr lang="en-GB" dirty="0"/>
              <a:t>Reduce – performs specified function on data, e.g. add values (action)</a:t>
            </a:r>
          </a:p>
          <a:p>
            <a:pPr marL="542925" indent="-276225">
              <a:lnSpc>
                <a:spcPct val="100000"/>
              </a:lnSpc>
              <a:spcBef>
                <a:spcPts val="1200"/>
              </a:spcBef>
              <a:spcAft>
                <a:spcPts val="600"/>
              </a:spcAft>
            </a:pPr>
            <a:r>
              <a:rPr lang="en-GB" dirty="0" err="1"/>
              <a:t>ReduceByKey</a:t>
            </a:r>
            <a:r>
              <a:rPr lang="en-GB" dirty="0"/>
              <a:t> – works with key-value pairs to calculate and  group (transformation)</a:t>
            </a:r>
          </a:p>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29</a:t>
            </a:fld>
            <a:endParaRPr lang="en-GB" dirty="0"/>
          </a:p>
        </p:txBody>
      </p:sp>
    </p:spTree>
    <p:extLst>
      <p:ext uri="{BB962C8B-B14F-4D97-AF65-F5344CB8AC3E}">
        <p14:creationId xmlns:p14="http://schemas.microsoft.com/office/powerpoint/2010/main" val="21157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B836-E4EE-4E06-8B91-0A9BDBDB439E}"/>
              </a:ext>
            </a:extLst>
          </p:cNvPr>
          <p:cNvSpPr>
            <a:spLocks noGrp="1"/>
          </p:cNvSpPr>
          <p:nvPr>
            <p:ph type="ctrTitle"/>
          </p:nvPr>
        </p:nvSpPr>
        <p:spPr>
          <a:xfrm>
            <a:off x="1524000" y="1646238"/>
            <a:ext cx="9144000" cy="2387600"/>
          </a:xfrm>
        </p:spPr>
        <p:txBody>
          <a:bodyPr anchor="b">
            <a:normAutofit/>
          </a:bodyPr>
          <a:lstStyle>
            <a:lvl1pPr algn="l">
              <a:defRPr sz="4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843F9D-205F-46E1-9D12-71A9AC6E13FC}"/>
              </a:ext>
            </a:extLst>
          </p:cNvPr>
          <p:cNvSpPr>
            <a:spLocks noGrp="1"/>
          </p:cNvSpPr>
          <p:nvPr>
            <p:ph type="subTitle" idx="1"/>
          </p:nvPr>
        </p:nvSpPr>
        <p:spPr>
          <a:xfrm>
            <a:off x="1524000" y="41259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42162BC-6CA4-467E-AC86-BC77F310BE51}"/>
              </a:ext>
            </a:extLst>
          </p:cNvPr>
          <p:cNvSpPr>
            <a:spLocks noGrp="1"/>
          </p:cNvSpPr>
          <p:nvPr>
            <p:ph type="dt" sz="half" idx="10"/>
          </p:nvPr>
        </p:nvSpPr>
        <p:spPr/>
        <p:txBody>
          <a:bodyPr/>
          <a:lstStyle/>
          <a:p>
            <a:fld id="{A17327E0-0EB8-42E0-B984-FCB12DA38EA9}" type="datetime1">
              <a:rPr lang="en-GB" smtClean="0"/>
              <a:t>02/09/2024</a:t>
            </a:fld>
            <a:endParaRPr lang="en-GB" dirty="0"/>
          </a:p>
        </p:txBody>
      </p:sp>
      <p:sp>
        <p:nvSpPr>
          <p:cNvPr id="5" name="Footer Placeholder 4">
            <a:extLst>
              <a:ext uri="{FF2B5EF4-FFF2-40B4-BE49-F238E27FC236}">
                <a16:creationId xmlns:a16="http://schemas.microsoft.com/office/drawing/2014/main" id="{EA333EDF-AB45-418D-8F51-D1AD2EDA3FD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F2102F7-94A1-4E2F-BEC9-64BA0D69333A}"/>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196583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01867C-BED4-44B7-A70E-4EF6F33997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B4DCE0-AEE9-4B9E-845B-8A5FB77BA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A9966C-5B0E-4D0D-9341-168BA6C3832B}"/>
              </a:ext>
            </a:extLst>
          </p:cNvPr>
          <p:cNvSpPr>
            <a:spLocks noGrp="1"/>
          </p:cNvSpPr>
          <p:nvPr>
            <p:ph type="dt" sz="half" idx="10"/>
          </p:nvPr>
        </p:nvSpPr>
        <p:spPr/>
        <p:txBody>
          <a:bodyPr/>
          <a:lstStyle/>
          <a:p>
            <a:fld id="{031C1CFC-B428-4ED0-A314-63098D8DD892}" type="datetime1">
              <a:rPr lang="en-GB" smtClean="0"/>
              <a:t>02/09/2024</a:t>
            </a:fld>
            <a:endParaRPr lang="en-GB" dirty="0"/>
          </a:p>
        </p:txBody>
      </p:sp>
      <p:sp>
        <p:nvSpPr>
          <p:cNvPr id="5" name="Footer Placeholder 4">
            <a:extLst>
              <a:ext uri="{FF2B5EF4-FFF2-40B4-BE49-F238E27FC236}">
                <a16:creationId xmlns:a16="http://schemas.microsoft.com/office/drawing/2014/main" id="{19EB4EB6-224E-4A2D-AC5D-AF0AFB62C00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544B8DA-5E4F-4D52-8936-9F9FCC7CEEBB}"/>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279670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E0AE1-99A4-41F3-BF6E-65E1013A9185}"/>
              </a:ext>
            </a:extLst>
          </p:cNvPr>
          <p:cNvSpPr>
            <a:spLocks noGrp="1"/>
          </p:cNvSpPr>
          <p:nvPr>
            <p:ph type="title"/>
          </p:nvPr>
        </p:nvSpPr>
        <p:spPr>
          <a:xfrm>
            <a:off x="838200" y="92564"/>
            <a:ext cx="9022237"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9A915C1-7308-4EE4-B2E5-01F49DB1D5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04424B-1C03-4B66-9EF1-A229FB752C71}"/>
              </a:ext>
            </a:extLst>
          </p:cNvPr>
          <p:cNvSpPr>
            <a:spLocks noGrp="1"/>
          </p:cNvSpPr>
          <p:nvPr>
            <p:ph type="dt" sz="half" idx="10"/>
          </p:nvPr>
        </p:nvSpPr>
        <p:spPr/>
        <p:txBody>
          <a:bodyPr/>
          <a:lstStyle/>
          <a:p>
            <a:fld id="{9FE7F31D-9420-405D-85C3-354038DC4FB6}" type="datetime1">
              <a:rPr lang="en-GB" smtClean="0"/>
              <a:t>02/09/2024</a:t>
            </a:fld>
            <a:endParaRPr lang="en-GB" dirty="0"/>
          </a:p>
        </p:txBody>
      </p:sp>
      <p:sp>
        <p:nvSpPr>
          <p:cNvPr id="5" name="Footer Placeholder 4">
            <a:extLst>
              <a:ext uri="{FF2B5EF4-FFF2-40B4-BE49-F238E27FC236}">
                <a16:creationId xmlns:a16="http://schemas.microsoft.com/office/drawing/2014/main" id="{7243E005-405B-4CE0-928D-52F5FEE11F3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E78D7E0-ED2C-4C9E-A814-A3C47C37ED50}"/>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46211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D467-1716-4D07-9AA3-7A664C4D19C5}"/>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8704D9E-EF9B-4615-96B0-4EA09278B4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501B99-FD4E-4ACF-95C7-037B7D19971E}"/>
              </a:ext>
            </a:extLst>
          </p:cNvPr>
          <p:cNvSpPr>
            <a:spLocks noGrp="1"/>
          </p:cNvSpPr>
          <p:nvPr>
            <p:ph type="dt" sz="half" idx="10"/>
          </p:nvPr>
        </p:nvSpPr>
        <p:spPr/>
        <p:txBody>
          <a:bodyPr/>
          <a:lstStyle/>
          <a:p>
            <a:fld id="{CCAFA2BA-73E1-4E23-9A97-976EC68E1B1F}" type="datetime1">
              <a:rPr lang="en-GB" smtClean="0"/>
              <a:t>02/09/2024</a:t>
            </a:fld>
            <a:endParaRPr lang="en-GB" dirty="0"/>
          </a:p>
        </p:txBody>
      </p:sp>
      <p:sp>
        <p:nvSpPr>
          <p:cNvPr id="5" name="Footer Placeholder 4">
            <a:extLst>
              <a:ext uri="{FF2B5EF4-FFF2-40B4-BE49-F238E27FC236}">
                <a16:creationId xmlns:a16="http://schemas.microsoft.com/office/drawing/2014/main" id="{45207437-B0B6-48C7-A34A-19E95D9BCFC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6FBE12A-27A4-4D4D-9CB9-5AD86CA3B9E1}"/>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84492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C101-C812-4A54-B9AD-882F17E2C89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EF0F46-33F1-4156-BC49-BB22674E3D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EB920D2-BE75-470C-9C4B-D8543D713C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7442DAA-7DAF-49AC-BAE0-70A3942E6C36}"/>
              </a:ext>
            </a:extLst>
          </p:cNvPr>
          <p:cNvSpPr>
            <a:spLocks noGrp="1"/>
          </p:cNvSpPr>
          <p:nvPr>
            <p:ph type="dt" sz="half" idx="10"/>
          </p:nvPr>
        </p:nvSpPr>
        <p:spPr/>
        <p:txBody>
          <a:bodyPr/>
          <a:lstStyle/>
          <a:p>
            <a:fld id="{C029DC2C-0F25-4821-986E-629CCD5F5943}" type="datetime1">
              <a:rPr lang="en-GB" smtClean="0"/>
              <a:t>02/09/2024</a:t>
            </a:fld>
            <a:endParaRPr lang="en-GB" dirty="0"/>
          </a:p>
        </p:txBody>
      </p:sp>
      <p:sp>
        <p:nvSpPr>
          <p:cNvPr id="6" name="Footer Placeholder 5">
            <a:extLst>
              <a:ext uri="{FF2B5EF4-FFF2-40B4-BE49-F238E27FC236}">
                <a16:creationId xmlns:a16="http://schemas.microsoft.com/office/drawing/2014/main" id="{2C113C39-64ED-4144-988B-D3ED11FEF258}"/>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471450C-57E5-4F9B-9DCD-E3CA0727E33C}"/>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2425616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4105-5F97-48A3-AA6F-BADCE382C1FC}"/>
              </a:ext>
            </a:extLst>
          </p:cNvPr>
          <p:cNvSpPr>
            <a:spLocks noGrp="1"/>
          </p:cNvSpPr>
          <p:nvPr>
            <p:ph type="title"/>
          </p:nvPr>
        </p:nvSpPr>
        <p:spPr>
          <a:xfrm>
            <a:off x="838200" y="10477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779B9BC-0773-46F4-BF10-B66027DBAA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33E622-696B-4DC4-94B6-1DD605B114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9C910A-7183-4227-AD5B-275F32F50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3A0466-8EA4-44AE-AF38-8D0CF8770A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7A87FD3-5C74-44AD-9CB5-28B1BF7DB053}"/>
              </a:ext>
            </a:extLst>
          </p:cNvPr>
          <p:cNvSpPr>
            <a:spLocks noGrp="1"/>
          </p:cNvSpPr>
          <p:nvPr>
            <p:ph type="dt" sz="half" idx="10"/>
          </p:nvPr>
        </p:nvSpPr>
        <p:spPr/>
        <p:txBody>
          <a:bodyPr/>
          <a:lstStyle/>
          <a:p>
            <a:fld id="{C97EB803-2E65-4C8E-9975-9F848113C86C}" type="datetime1">
              <a:rPr lang="en-GB" smtClean="0"/>
              <a:t>02/09/2024</a:t>
            </a:fld>
            <a:endParaRPr lang="en-GB" dirty="0"/>
          </a:p>
        </p:txBody>
      </p:sp>
      <p:sp>
        <p:nvSpPr>
          <p:cNvPr id="8" name="Footer Placeholder 7">
            <a:extLst>
              <a:ext uri="{FF2B5EF4-FFF2-40B4-BE49-F238E27FC236}">
                <a16:creationId xmlns:a16="http://schemas.microsoft.com/office/drawing/2014/main" id="{CBD7C44D-BC7B-4904-9A38-0AD77B82DAF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489B4015-E9F7-405B-AFAF-0A367C43664F}"/>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1763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00906-B4A4-4BEE-92C1-B3DDE11F0F3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A20F041-8ABD-4664-B1A5-6A4CA1C05D75}"/>
              </a:ext>
            </a:extLst>
          </p:cNvPr>
          <p:cNvSpPr>
            <a:spLocks noGrp="1"/>
          </p:cNvSpPr>
          <p:nvPr>
            <p:ph type="dt" sz="half" idx="10"/>
          </p:nvPr>
        </p:nvSpPr>
        <p:spPr/>
        <p:txBody>
          <a:bodyPr/>
          <a:lstStyle/>
          <a:p>
            <a:fld id="{005BB57B-D1A5-4C9F-B47B-004D4A3A20DD}" type="datetime1">
              <a:rPr lang="en-GB" smtClean="0"/>
              <a:t>02/09/2024</a:t>
            </a:fld>
            <a:endParaRPr lang="en-GB" dirty="0"/>
          </a:p>
        </p:txBody>
      </p:sp>
      <p:sp>
        <p:nvSpPr>
          <p:cNvPr id="4" name="Footer Placeholder 3">
            <a:extLst>
              <a:ext uri="{FF2B5EF4-FFF2-40B4-BE49-F238E27FC236}">
                <a16:creationId xmlns:a16="http://schemas.microsoft.com/office/drawing/2014/main" id="{98D34C98-2D5E-430B-B7D8-66C11BD7E10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26634D6-E26A-4DDD-864E-C75069819F8F}"/>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1018796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6BE4-6FF8-47FD-94E0-A136532FD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0B5A2B-F66F-41C8-A747-1E19255F49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EB2CDD9-C6CB-4AD9-BCCE-B1E27D979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96FB3-9D3F-40F6-A756-F494796AFBCA}"/>
              </a:ext>
            </a:extLst>
          </p:cNvPr>
          <p:cNvSpPr>
            <a:spLocks noGrp="1"/>
          </p:cNvSpPr>
          <p:nvPr>
            <p:ph type="dt" sz="half" idx="10"/>
          </p:nvPr>
        </p:nvSpPr>
        <p:spPr/>
        <p:txBody>
          <a:bodyPr/>
          <a:lstStyle/>
          <a:p>
            <a:fld id="{CC00D2A8-289A-4B73-AE0A-3E0FF62C6744}" type="datetime1">
              <a:rPr lang="en-GB" smtClean="0"/>
              <a:t>02/09/2024</a:t>
            </a:fld>
            <a:endParaRPr lang="en-GB" dirty="0"/>
          </a:p>
        </p:txBody>
      </p:sp>
      <p:sp>
        <p:nvSpPr>
          <p:cNvPr id="6" name="Footer Placeholder 5">
            <a:extLst>
              <a:ext uri="{FF2B5EF4-FFF2-40B4-BE49-F238E27FC236}">
                <a16:creationId xmlns:a16="http://schemas.microsoft.com/office/drawing/2014/main" id="{6942FFE2-D26A-4DBB-A9F8-21F2F25BBEB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3225179-2F71-4479-886B-DD6A3B09F7ED}"/>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337976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0C0E-53E5-430A-BECB-DE76F1CC3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D6A415-E8A5-4B01-8F66-20BF09CE9F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00E08B4D-3C51-43FD-849B-425B6D6F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423EC-1F52-4B63-A47A-58925E01D32F}"/>
              </a:ext>
            </a:extLst>
          </p:cNvPr>
          <p:cNvSpPr>
            <a:spLocks noGrp="1"/>
          </p:cNvSpPr>
          <p:nvPr>
            <p:ph type="dt" sz="half" idx="10"/>
          </p:nvPr>
        </p:nvSpPr>
        <p:spPr/>
        <p:txBody>
          <a:bodyPr/>
          <a:lstStyle/>
          <a:p>
            <a:fld id="{BBBD8A76-4353-453E-821C-BB325E12E8B1}" type="datetime1">
              <a:rPr lang="en-GB" smtClean="0"/>
              <a:t>02/09/2024</a:t>
            </a:fld>
            <a:endParaRPr lang="en-GB" dirty="0"/>
          </a:p>
        </p:txBody>
      </p:sp>
      <p:sp>
        <p:nvSpPr>
          <p:cNvPr id="6" name="Footer Placeholder 5">
            <a:extLst>
              <a:ext uri="{FF2B5EF4-FFF2-40B4-BE49-F238E27FC236}">
                <a16:creationId xmlns:a16="http://schemas.microsoft.com/office/drawing/2014/main" id="{CD86B3AD-0636-4B60-96A1-136B5F01268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DD8601E-D9A2-4620-8887-F3EB040CB0B8}"/>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902295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5B817-3673-4DE2-BCA0-E562F2CEF01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9E6782-58FA-4A22-8241-7CD0AF42E1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2997E6-7848-4967-B09B-5BD03C98421D}"/>
              </a:ext>
            </a:extLst>
          </p:cNvPr>
          <p:cNvSpPr>
            <a:spLocks noGrp="1"/>
          </p:cNvSpPr>
          <p:nvPr>
            <p:ph type="dt" sz="half" idx="10"/>
          </p:nvPr>
        </p:nvSpPr>
        <p:spPr/>
        <p:txBody>
          <a:bodyPr/>
          <a:lstStyle/>
          <a:p>
            <a:fld id="{875A3115-13D2-49D5-BBDB-3D394CEAFDEA}" type="datetime1">
              <a:rPr lang="en-GB" smtClean="0"/>
              <a:t>02/09/2024</a:t>
            </a:fld>
            <a:endParaRPr lang="en-GB" dirty="0"/>
          </a:p>
        </p:txBody>
      </p:sp>
      <p:sp>
        <p:nvSpPr>
          <p:cNvPr id="5" name="Footer Placeholder 4">
            <a:extLst>
              <a:ext uri="{FF2B5EF4-FFF2-40B4-BE49-F238E27FC236}">
                <a16:creationId xmlns:a16="http://schemas.microsoft.com/office/drawing/2014/main" id="{89B674B2-668D-4966-8849-37A9CCD480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4CBD734-78B6-42C0-B289-397DED80D89A}"/>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332441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2158B2-5239-4E3A-89F4-229D4B122F8A}"/>
              </a:ext>
            </a:extLst>
          </p:cNvPr>
          <p:cNvSpPr>
            <a:spLocks noGrp="1"/>
          </p:cNvSpPr>
          <p:nvPr>
            <p:ph type="title"/>
          </p:nvPr>
        </p:nvSpPr>
        <p:spPr>
          <a:xfrm>
            <a:off x="838200" y="83784"/>
            <a:ext cx="8998258"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824DE6-2CA7-45AF-BD92-BBC7CEF35684}"/>
              </a:ext>
            </a:extLst>
          </p:cNvPr>
          <p:cNvSpPr>
            <a:spLocks noGrp="1"/>
          </p:cNvSpPr>
          <p:nvPr>
            <p:ph type="body" idx="1"/>
          </p:nvPr>
        </p:nvSpPr>
        <p:spPr>
          <a:xfrm>
            <a:off x="838200" y="1622144"/>
            <a:ext cx="10515600" cy="4734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DED070D-E4E1-46F4-8BC2-48A17062CF0A}"/>
              </a:ext>
            </a:extLst>
          </p:cNvPr>
          <p:cNvSpPr>
            <a:spLocks noGrp="1"/>
          </p:cNvSpPr>
          <p:nvPr>
            <p:ph type="dt" sz="half" idx="2"/>
          </p:nvPr>
        </p:nvSpPr>
        <p:spPr>
          <a:xfrm>
            <a:off x="838200" y="646288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18DFA7-38BA-4986-858A-0B0BC592D6EE}" type="datetime1">
              <a:rPr lang="en-GB" smtClean="0"/>
              <a:t>02/09/2024</a:t>
            </a:fld>
            <a:endParaRPr lang="en-GB" dirty="0"/>
          </a:p>
        </p:txBody>
      </p:sp>
      <p:sp>
        <p:nvSpPr>
          <p:cNvPr id="5" name="Footer Placeholder 4">
            <a:extLst>
              <a:ext uri="{FF2B5EF4-FFF2-40B4-BE49-F238E27FC236}">
                <a16:creationId xmlns:a16="http://schemas.microsoft.com/office/drawing/2014/main" id="{8FCB2783-4AC1-4DB9-A963-608F0E23124E}"/>
              </a:ext>
            </a:extLst>
          </p:cNvPr>
          <p:cNvSpPr>
            <a:spLocks noGrp="1"/>
          </p:cNvSpPr>
          <p:nvPr>
            <p:ph type="ftr" sz="quarter" idx="3"/>
          </p:nvPr>
        </p:nvSpPr>
        <p:spPr>
          <a:xfrm>
            <a:off x="4038600" y="646288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F369F35E-0E56-4AEE-8CB6-32E08C67576E}"/>
              </a:ext>
            </a:extLst>
          </p:cNvPr>
          <p:cNvSpPr>
            <a:spLocks noGrp="1"/>
          </p:cNvSpPr>
          <p:nvPr>
            <p:ph type="sldNum" sz="quarter" idx="4"/>
          </p:nvPr>
        </p:nvSpPr>
        <p:spPr>
          <a:xfrm>
            <a:off x="8610600" y="646288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8DB4F7-D883-4928-8961-38134A510B78}" type="slidenum">
              <a:rPr lang="en-GB" smtClean="0"/>
              <a:t>‹#›</a:t>
            </a:fld>
            <a:endParaRPr lang="en-GB" dirty="0"/>
          </a:p>
        </p:txBody>
      </p:sp>
      <p:cxnSp>
        <p:nvCxnSpPr>
          <p:cNvPr id="8" name="Straight Connector 7">
            <a:extLst>
              <a:ext uri="{FF2B5EF4-FFF2-40B4-BE49-F238E27FC236}">
                <a16:creationId xmlns:a16="http://schemas.microsoft.com/office/drawing/2014/main" id="{7A42AE21-F744-4C3E-B28E-2B2F510608E3}"/>
              </a:ext>
            </a:extLst>
          </p:cNvPr>
          <p:cNvCxnSpPr/>
          <p:nvPr userDrawn="1"/>
        </p:nvCxnSpPr>
        <p:spPr>
          <a:xfrm>
            <a:off x="0" y="1515745"/>
            <a:ext cx="12192000" cy="0"/>
          </a:xfrm>
          <a:prstGeom prst="line">
            <a:avLst/>
          </a:prstGeom>
          <a:ln w="41275" cmpd="dbl">
            <a:solidFill>
              <a:schemeClr val="accent6">
                <a:lumMod val="75000"/>
                <a:alpha val="83000"/>
              </a:schemeClr>
            </a:solidFill>
          </a:ln>
        </p:spPr>
        <p:style>
          <a:lnRef idx="3">
            <a:schemeClr val="accent2"/>
          </a:lnRef>
          <a:fillRef idx="0">
            <a:schemeClr val="accent2"/>
          </a:fillRef>
          <a:effectRef idx="2">
            <a:schemeClr val="accent2"/>
          </a:effectRef>
          <a:fontRef idx="minor">
            <a:schemeClr val="tx1"/>
          </a:fontRef>
        </p:style>
      </p:cxnSp>
      <p:pic>
        <p:nvPicPr>
          <p:cNvPr id="9" name="Picture 2" descr="CCT College Dublin">
            <a:extLst>
              <a:ext uri="{FF2B5EF4-FFF2-40B4-BE49-F238E27FC236}">
                <a16:creationId xmlns:a16="http://schemas.microsoft.com/office/drawing/2014/main" id="{6497D8E6-2408-4505-A9D3-2F0E7EE712E0}"/>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9987380" y="437403"/>
            <a:ext cx="2177985" cy="57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440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Lst>
  <p:hf hdr="0" ftr="0" dt="0"/>
  <p:txStyles>
    <p:titleStyle>
      <a:lvl1pPr algn="l" defTabSz="914400" rtl="0" eaLnBrk="1" latinLnBrk="0" hangingPunct="1">
        <a:lnSpc>
          <a:spcPct val="90000"/>
        </a:lnSpc>
        <a:spcBef>
          <a:spcPct val="0"/>
        </a:spcBef>
        <a:buNone/>
        <a:defRPr sz="4400" b="1" kern="1200">
          <a:solidFill>
            <a:schemeClr val="accent4">
              <a:lumMod val="75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695E-5CD1-4B19-A8E8-FEEEE597FE4F}"/>
              </a:ext>
            </a:extLst>
          </p:cNvPr>
          <p:cNvSpPr txBox="1">
            <a:spLocks noGrp="1"/>
          </p:cNvSpPr>
          <p:nvPr>
            <p:ph type="ctrTitle"/>
          </p:nvPr>
        </p:nvSpPr>
        <p:spPr>
          <a:xfrm>
            <a:off x="774059" y="1594420"/>
            <a:ext cx="10810236" cy="1970731"/>
          </a:xfrm>
        </p:spPr>
        <p:txBody>
          <a:bodyPr>
            <a:noAutofit/>
          </a:bodyPr>
          <a:lstStyle/>
          <a:p>
            <a:pPr lvl="0" algn="ctr">
              <a:lnSpc>
                <a:spcPct val="110000"/>
              </a:lnSpc>
            </a:pPr>
            <a:r>
              <a:rPr lang="en-GB" sz="3600" dirty="0">
                <a:solidFill>
                  <a:schemeClr val="accent6">
                    <a:lumMod val="75000"/>
                  </a:schemeClr>
                </a:solidFill>
                <a:latin typeface="+mn-lt"/>
              </a:rPr>
              <a:t>Big Data Storage and Processing</a:t>
            </a:r>
            <a:br>
              <a:rPr lang="en-GB" sz="3600" dirty="0">
                <a:solidFill>
                  <a:schemeClr val="accent6">
                    <a:lumMod val="75000"/>
                  </a:schemeClr>
                </a:solidFill>
                <a:latin typeface="+mn-lt"/>
              </a:rPr>
            </a:br>
            <a:r>
              <a:rPr lang="en-GB" sz="3200" dirty="0">
                <a:solidFill>
                  <a:schemeClr val="accent6">
                    <a:lumMod val="75000"/>
                  </a:schemeClr>
                </a:solidFill>
                <a:latin typeface="+mn-lt"/>
              </a:rPr>
              <a:t>MSc in Data Analytics</a:t>
            </a:r>
            <a:br>
              <a:rPr lang="en-GB" sz="3600" dirty="0"/>
            </a:br>
            <a:r>
              <a:rPr lang="en-GB" sz="3600" dirty="0"/>
              <a:t>CCT College Dublin</a:t>
            </a:r>
            <a:endParaRPr lang="en-GB" sz="3600" dirty="0">
              <a:latin typeface="+mn-lt"/>
            </a:endParaRPr>
          </a:p>
        </p:txBody>
      </p:sp>
      <p:sp>
        <p:nvSpPr>
          <p:cNvPr id="3" name="Subtitle 2">
            <a:extLst>
              <a:ext uri="{FF2B5EF4-FFF2-40B4-BE49-F238E27FC236}">
                <a16:creationId xmlns:a16="http://schemas.microsoft.com/office/drawing/2014/main" id="{CF22397A-B976-4D54-A4CD-20AA62C0719F}"/>
              </a:ext>
            </a:extLst>
          </p:cNvPr>
          <p:cNvSpPr txBox="1">
            <a:spLocks noGrp="1"/>
          </p:cNvSpPr>
          <p:nvPr>
            <p:ph type="subTitle" idx="1"/>
          </p:nvPr>
        </p:nvSpPr>
        <p:spPr>
          <a:xfrm>
            <a:off x="1640012" y="5764450"/>
            <a:ext cx="8837838" cy="1092204"/>
          </a:xfrm>
        </p:spPr>
        <p:txBody>
          <a:bodyPr>
            <a:normAutofit/>
          </a:bodyPr>
          <a:lstStyle/>
          <a:p>
            <a:pPr lvl="0"/>
            <a:r>
              <a:rPr lang="en-GB" sz="2800" b="1" dirty="0">
                <a:solidFill>
                  <a:schemeClr val="accent1">
                    <a:lumMod val="75000"/>
                  </a:schemeClr>
                </a:solidFill>
              </a:rPr>
              <a:t>Lecturer: Dr. Muhammad Iqbal</a:t>
            </a:r>
            <a:r>
              <a:rPr lang="en-GB" sz="1600" b="1" baseline="60000" dirty="0">
                <a:solidFill>
                  <a:schemeClr val="accent1">
                    <a:lumMod val="75000"/>
                  </a:schemeClr>
                </a:solidFill>
              </a:rPr>
              <a:t>*</a:t>
            </a:r>
          </a:p>
          <a:p>
            <a:pPr lvl="0"/>
            <a:r>
              <a:rPr lang="en-GB" sz="2800" b="1" dirty="0">
                <a:solidFill>
                  <a:schemeClr val="accent1">
                    <a:lumMod val="75000"/>
                  </a:schemeClr>
                </a:solidFill>
              </a:rPr>
              <a:t>Email: miqbal@cct.ie</a:t>
            </a:r>
          </a:p>
          <a:p>
            <a:pPr lvl="0"/>
            <a:endParaRPr lang="en-GB" sz="2800" b="1" dirty="0">
              <a:solidFill>
                <a:schemeClr val="accent1">
                  <a:lumMod val="75000"/>
                </a:schemeClr>
              </a:solidFill>
            </a:endParaRPr>
          </a:p>
        </p:txBody>
      </p:sp>
      <p:sp>
        <p:nvSpPr>
          <p:cNvPr id="5" name="Subtitle 2">
            <a:extLst>
              <a:ext uri="{FF2B5EF4-FFF2-40B4-BE49-F238E27FC236}">
                <a16:creationId xmlns:a16="http://schemas.microsoft.com/office/drawing/2014/main" id="{22CFE4FC-E589-4887-B87B-4184B451149E}"/>
              </a:ext>
            </a:extLst>
          </p:cNvPr>
          <p:cNvSpPr txBox="1">
            <a:spLocks/>
          </p:cNvSpPr>
          <p:nvPr/>
        </p:nvSpPr>
        <p:spPr>
          <a:xfrm>
            <a:off x="1524000" y="4066021"/>
            <a:ext cx="9144000" cy="1197559"/>
          </a:xfrm>
          <a:prstGeom prst="rect">
            <a:avLst/>
          </a:prstGeom>
          <a:noFill/>
          <a:ln>
            <a:noFill/>
          </a:ln>
        </p:spPr>
        <p:txBody>
          <a:bodyPr vert="horz" wrap="square" lIns="91440" tIns="45720" rIns="91440" bIns="45720" anchor="t" anchorCtr="1" compatLnSpc="1">
            <a:normAutofit/>
          </a:bodyPr>
          <a:lstStyle>
            <a:lvl1pPr marL="0" marR="0" lvl="0" indent="0" algn="ctr" defTabSz="914400" rtl="0" fontAlgn="auto" hangingPunct="1">
              <a:lnSpc>
                <a:spcPct val="90000"/>
              </a:lnSpc>
              <a:spcBef>
                <a:spcPts val="1000"/>
              </a:spcBef>
              <a:spcAft>
                <a:spcPts val="0"/>
              </a:spcAft>
              <a:buSzPct val="100000"/>
              <a:buFont typeface="Arial" pitchFamily="34"/>
              <a:buNone/>
              <a:tabLst/>
              <a:defRPr lang="en-US" sz="24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b="1" dirty="0">
                <a:solidFill>
                  <a:schemeClr val="tx1"/>
                </a:solidFill>
              </a:rPr>
              <a:t>Apache Spark</a:t>
            </a:r>
            <a:endParaRPr lang="en-GB" sz="3200" b="1" baseline="60000" dirty="0">
              <a:solidFill>
                <a:schemeClr val="tx1"/>
              </a:solidFill>
            </a:endParaRPr>
          </a:p>
          <a:p>
            <a:r>
              <a:rPr lang="en-GB" sz="3200" b="1" dirty="0">
                <a:solidFill>
                  <a:schemeClr val="tx1"/>
                </a:solidFill>
              </a:rPr>
              <a:t>Week 4 - 5</a:t>
            </a:r>
          </a:p>
          <a:p>
            <a:endParaRPr lang="en-GB" sz="3200" b="1" dirty="0">
              <a:solidFill>
                <a:schemeClr val="tx1"/>
              </a:solidFill>
            </a:endParaRPr>
          </a:p>
        </p:txBody>
      </p:sp>
      <p:pic>
        <p:nvPicPr>
          <p:cNvPr id="1026" name="Picture 2" descr="Big Data vs Hadoop | Differences between Big Data and Hadoop | Edureka">
            <a:extLst>
              <a:ext uri="{FF2B5EF4-FFF2-40B4-BE49-F238E27FC236}">
                <a16:creationId xmlns:a16="http://schemas.microsoft.com/office/drawing/2014/main" id="{836D66BB-4C6F-452E-918C-58308175A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1986"/>
            <a:ext cx="2995611" cy="15967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AE163E1-B0E5-4CF3-894D-B65D5A1C528B}"/>
              </a:ext>
            </a:extLst>
          </p:cNvPr>
          <p:cNvSpPr>
            <a:spLocks noGrp="1"/>
          </p:cNvSpPr>
          <p:nvPr>
            <p:ph type="sldNum" sz="quarter" idx="12"/>
          </p:nvPr>
        </p:nvSpPr>
        <p:spPr/>
        <p:txBody>
          <a:bodyPr/>
          <a:lstStyle/>
          <a:p>
            <a:fld id="{6C8DB4F7-D883-4928-8961-38134A510B78}" type="slidenum">
              <a:rPr lang="en-GB" smtClean="0"/>
              <a:t>1</a:t>
            </a:fld>
            <a:endParaRPr lang="en-GB" dirty="0"/>
          </a:p>
        </p:txBody>
      </p:sp>
      <p:pic>
        <p:nvPicPr>
          <p:cNvPr id="6" name="Picture 5" descr="A large building in the background&#10;&#10;Description automatically generated">
            <a:extLst>
              <a:ext uri="{FF2B5EF4-FFF2-40B4-BE49-F238E27FC236}">
                <a16:creationId xmlns:a16="http://schemas.microsoft.com/office/drawing/2014/main" id="{A4E5AAF1-6A91-13BF-2ED0-3A698AA7B1DA}"/>
              </a:ext>
            </a:extLst>
          </p:cNvPr>
          <p:cNvPicPr>
            <a:picLocks noChangeAspect="1"/>
          </p:cNvPicPr>
          <p:nvPr/>
        </p:nvPicPr>
        <p:blipFill rotWithShape="1">
          <a:blip r:embed="rId3">
            <a:extLst>
              <a:ext uri="{28A0092B-C50C-407E-A947-70E740481C1C}">
                <a14:useLocalDpi xmlns:a14="http://schemas.microsoft.com/office/drawing/2010/main" val="0"/>
              </a:ext>
            </a:extLst>
          </a:blip>
          <a:srcRect l="1607" t="1724"/>
          <a:stretch/>
        </p:blipFill>
        <p:spPr>
          <a:xfrm>
            <a:off x="1" y="0"/>
            <a:ext cx="2310937" cy="2152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F3D-453B-32D5-6DCD-372EE92A03C6}"/>
              </a:ext>
            </a:extLst>
          </p:cNvPr>
          <p:cNvSpPr>
            <a:spLocks noGrp="1"/>
          </p:cNvSpPr>
          <p:nvPr>
            <p:ph type="title"/>
          </p:nvPr>
        </p:nvSpPr>
        <p:spPr/>
        <p:txBody>
          <a:bodyPr/>
          <a:lstStyle/>
          <a:p>
            <a:r>
              <a:rPr lang="en-GB" dirty="0"/>
              <a:t>Apache Spark Component</a:t>
            </a:r>
            <a:br>
              <a:rPr lang="en-GB" dirty="0"/>
            </a:br>
            <a:r>
              <a:rPr lang="en-GB" sz="2800" dirty="0">
                <a:solidFill>
                  <a:schemeClr val="accent5">
                    <a:lumMod val="75000"/>
                  </a:schemeClr>
                </a:solidFill>
              </a:rPr>
              <a:t>Spark Streaming</a:t>
            </a:r>
            <a:endParaRPr lang="en-GB" dirty="0"/>
          </a:p>
        </p:txBody>
      </p:sp>
      <p:sp>
        <p:nvSpPr>
          <p:cNvPr id="3" name="Content Placeholder 2">
            <a:extLst>
              <a:ext uri="{FF2B5EF4-FFF2-40B4-BE49-F238E27FC236}">
                <a16:creationId xmlns:a16="http://schemas.microsoft.com/office/drawing/2014/main" id="{8553B6E0-59BA-E492-3A70-D2BCCDCAFFDC}"/>
              </a:ext>
            </a:extLst>
          </p:cNvPr>
          <p:cNvSpPr>
            <a:spLocks noGrp="1"/>
          </p:cNvSpPr>
          <p:nvPr>
            <p:ph idx="1"/>
          </p:nvPr>
        </p:nvSpPr>
        <p:spPr>
          <a:xfrm>
            <a:off x="963827" y="1557215"/>
            <a:ext cx="7035113" cy="1325563"/>
          </a:xfrm>
        </p:spPr>
        <p:txBody>
          <a:bodyPr>
            <a:normAutofit/>
          </a:bodyPr>
          <a:lstStyle/>
          <a:p>
            <a:pPr marL="361950" indent="-361950">
              <a:spcBef>
                <a:spcPts val="1200"/>
              </a:spcBef>
            </a:pPr>
            <a:r>
              <a:rPr lang="en-GB" sz="2000" dirty="0"/>
              <a:t>Data is generated continuously from one or many sources</a:t>
            </a:r>
          </a:p>
          <a:p>
            <a:pPr marL="361950" indent="-361950">
              <a:spcBef>
                <a:spcPts val="1200"/>
              </a:spcBef>
            </a:pPr>
            <a:r>
              <a:rPr lang="en-GB" sz="2000" dirty="0"/>
              <a:t>Sources typically send in data simultaneously</a:t>
            </a:r>
          </a:p>
          <a:p>
            <a:pPr marL="361950" indent="-361950">
              <a:spcBef>
                <a:spcPts val="1200"/>
              </a:spcBef>
            </a:pPr>
            <a:r>
              <a:rPr lang="en-GB" sz="2000" dirty="0"/>
              <a:t>Data comes in small packages (kilobyte scale) in succession</a:t>
            </a:r>
          </a:p>
        </p:txBody>
      </p:sp>
      <p:sp>
        <p:nvSpPr>
          <p:cNvPr id="4" name="Slide Number Placeholder 3">
            <a:extLst>
              <a:ext uri="{FF2B5EF4-FFF2-40B4-BE49-F238E27FC236}">
                <a16:creationId xmlns:a16="http://schemas.microsoft.com/office/drawing/2014/main" id="{12261DE1-79F9-6E6B-9CB9-BC4C22282DE1}"/>
              </a:ext>
            </a:extLst>
          </p:cNvPr>
          <p:cNvSpPr>
            <a:spLocks noGrp="1"/>
          </p:cNvSpPr>
          <p:nvPr>
            <p:ph type="sldNum" sz="quarter" idx="12"/>
          </p:nvPr>
        </p:nvSpPr>
        <p:spPr/>
        <p:txBody>
          <a:bodyPr/>
          <a:lstStyle/>
          <a:p>
            <a:fld id="{6C8DB4F7-D883-4928-8961-38134A510B78}" type="slidenum">
              <a:rPr lang="en-GB" smtClean="0"/>
              <a:t>10</a:t>
            </a:fld>
            <a:endParaRPr lang="en-GB" dirty="0"/>
          </a:p>
        </p:txBody>
      </p:sp>
      <p:pic>
        <p:nvPicPr>
          <p:cNvPr id="6" name="Picture 5">
            <a:extLst>
              <a:ext uri="{FF2B5EF4-FFF2-40B4-BE49-F238E27FC236}">
                <a16:creationId xmlns:a16="http://schemas.microsoft.com/office/drawing/2014/main" id="{0F7C6685-5B21-844F-9F70-E7FEA9B92F15}"/>
              </a:ext>
            </a:extLst>
          </p:cNvPr>
          <p:cNvPicPr>
            <a:picLocks noChangeAspect="1"/>
          </p:cNvPicPr>
          <p:nvPr/>
        </p:nvPicPr>
        <p:blipFill>
          <a:blip r:embed="rId2"/>
          <a:stretch>
            <a:fillRect/>
          </a:stretch>
        </p:blipFill>
        <p:spPr>
          <a:xfrm>
            <a:off x="7972874" y="1606378"/>
            <a:ext cx="4018651" cy="3083180"/>
          </a:xfrm>
          <a:prstGeom prst="rect">
            <a:avLst/>
          </a:prstGeom>
        </p:spPr>
      </p:pic>
      <p:sp>
        <p:nvSpPr>
          <p:cNvPr id="7" name="Content Placeholder 2">
            <a:extLst>
              <a:ext uri="{FF2B5EF4-FFF2-40B4-BE49-F238E27FC236}">
                <a16:creationId xmlns:a16="http://schemas.microsoft.com/office/drawing/2014/main" id="{67E05065-6621-B730-9642-4C182E9FC42D}"/>
              </a:ext>
            </a:extLst>
          </p:cNvPr>
          <p:cNvSpPr txBox="1">
            <a:spLocks/>
          </p:cNvSpPr>
          <p:nvPr/>
        </p:nvSpPr>
        <p:spPr>
          <a:xfrm>
            <a:off x="963827" y="2882779"/>
            <a:ext cx="6911546" cy="39093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61950">
              <a:spcBef>
                <a:spcPts val="1200"/>
              </a:spcBef>
            </a:pPr>
            <a:r>
              <a:rPr lang="en-GB" sz="2200" dirty="0"/>
              <a:t>A lot of applications use continuously-updated data</a:t>
            </a:r>
          </a:p>
          <a:p>
            <a:pPr marL="361950" indent="-361950">
              <a:spcBef>
                <a:spcPts val="1200"/>
              </a:spcBef>
            </a:pPr>
            <a:r>
              <a:rPr lang="en-GB" sz="2200" b="1" dirty="0"/>
              <a:t>Examples:</a:t>
            </a:r>
          </a:p>
          <a:p>
            <a:pPr marL="715963" indent="-354013">
              <a:spcBef>
                <a:spcPts val="1200"/>
              </a:spcBef>
              <a:buFont typeface="Calibri" panose="020F0502020204030204" pitchFamily="34" charset="0"/>
              <a:buChar char="‒"/>
            </a:pPr>
            <a:r>
              <a:rPr lang="en-GB" sz="2100" dirty="0"/>
              <a:t>Sensors in vehicles, industrial equipment, and machinery send data to streaming for performance measurement.</a:t>
            </a:r>
          </a:p>
          <a:p>
            <a:pPr marL="715963" indent="-354013">
              <a:spcBef>
                <a:spcPts val="1200"/>
              </a:spcBef>
              <a:buFont typeface="Calibri" panose="020F0502020204030204" pitchFamily="34" charset="0"/>
              <a:buChar char="‒"/>
            </a:pPr>
            <a:r>
              <a:rPr lang="en-GB" sz="2100" dirty="0"/>
              <a:t>Solar power company monitoring panel performance through streaming</a:t>
            </a:r>
          </a:p>
          <a:p>
            <a:pPr marL="715963" indent="-354013">
              <a:spcBef>
                <a:spcPts val="1200"/>
              </a:spcBef>
              <a:buFont typeface="Calibri" panose="020F0502020204030204" pitchFamily="34" charset="0"/>
              <a:buChar char="‒"/>
            </a:pPr>
            <a:r>
              <a:rPr lang="en-GB" sz="2100" dirty="0"/>
              <a:t>Online gaming company collecting streaming data about player-game interactions</a:t>
            </a:r>
          </a:p>
          <a:p>
            <a:pPr marL="715963" indent="-354013">
              <a:spcBef>
                <a:spcPts val="1200"/>
              </a:spcBef>
              <a:buFont typeface="Calibri" panose="020F0502020204030204" pitchFamily="34" charset="0"/>
              <a:buChar char="‒"/>
            </a:pPr>
            <a:r>
              <a:rPr lang="en-GB" sz="2100" dirty="0"/>
              <a:t>Spark streaming can use it to track most popular hashtags in 5 mins windows based on their counts in a Twitter stream, and by using the </a:t>
            </a:r>
            <a:r>
              <a:rPr lang="en-GB" sz="2100" dirty="0" err="1"/>
              <a:t>StreamingContext</a:t>
            </a:r>
            <a:r>
              <a:rPr lang="en-GB" sz="2100" dirty="0"/>
              <a:t> function.</a:t>
            </a:r>
          </a:p>
          <a:p>
            <a:pPr>
              <a:spcBef>
                <a:spcPts val="1200"/>
              </a:spcBef>
            </a:pPr>
            <a:endParaRPr lang="en-GB" sz="2400" dirty="0"/>
          </a:p>
        </p:txBody>
      </p:sp>
      <p:pic>
        <p:nvPicPr>
          <p:cNvPr id="9" name="Picture 8">
            <a:extLst>
              <a:ext uri="{FF2B5EF4-FFF2-40B4-BE49-F238E27FC236}">
                <a16:creationId xmlns:a16="http://schemas.microsoft.com/office/drawing/2014/main" id="{1AEDB395-C412-EC26-C215-FBB63B497BA0}"/>
              </a:ext>
            </a:extLst>
          </p:cNvPr>
          <p:cNvPicPr>
            <a:picLocks noChangeAspect="1"/>
          </p:cNvPicPr>
          <p:nvPr/>
        </p:nvPicPr>
        <p:blipFill>
          <a:blip r:embed="rId3"/>
          <a:stretch>
            <a:fillRect/>
          </a:stretch>
        </p:blipFill>
        <p:spPr>
          <a:xfrm>
            <a:off x="7911351" y="5251622"/>
            <a:ext cx="3898171" cy="1057643"/>
          </a:xfrm>
          <a:prstGeom prst="rect">
            <a:avLst/>
          </a:prstGeom>
        </p:spPr>
      </p:pic>
    </p:spTree>
    <p:extLst>
      <p:ext uri="{BB962C8B-B14F-4D97-AF65-F5344CB8AC3E}">
        <p14:creationId xmlns:p14="http://schemas.microsoft.com/office/powerpoint/2010/main" val="1250041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120AA-3B06-4C75-ACA8-E5BFF9BA3A86}"/>
              </a:ext>
            </a:extLst>
          </p:cNvPr>
          <p:cNvSpPr>
            <a:spLocks noGrp="1"/>
          </p:cNvSpPr>
          <p:nvPr>
            <p:ph type="title"/>
          </p:nvPr>
        </p:nvSpPr>
        <p:spPr/>
        <p:txBody>
          <a:bodyPr/>
          <a:lstStyle/>
          <a:p>
            <a:r>
              <a:rPr lang="en-GB" dirty="0"/>
              <a:t>Apache Spark Component</a:t>
            </a:r>
            <a:br>
              <a:rPr lang="en-GB" dirty="0"/>
            </a:br>
            <a:r>
              <a:rPr lang="en-GB" sz="2800" dirty="0">
                <a:solidFill>
                  <a:schemeClr val="accent5">
                    <a:lumMod val="75000"/>
                  </a:schemeClr>
                </a:solidFill>
              </a:rPr>
              <a:t>Spark Streaming</a:t>
            </a:r>
            <a:endParaRPr lang="en-GB" dirty="0"/>
          </a:p>
        </p:txBody>
      </p:sp>
      <p:sp>
        <p:nvSpPr>
          <p:cNvPr id="3" name="Content Placeholder 2">
            <a:extLst>
              <a:ext uri="{FF2B5EF4-FFF2-40B4-BE49-F238E27FC236}">
                <a16:creationId xmlns:a16="http://schemas.microsoft.com/office/drawing/2014/main" id="{B79903B5-48D5-432A-8465-F424BBDB33EF}"/>
              </a:ext>
            </a:extLst>
          </p:cNvPr>
          <p:cNvSpPr>
            <a:spLocks noGrp="1"/>
          </p:cNvSpPr>
          <p:nvPr>
            <p:ph idx="1"/>
          </p:nvPr>
        </p:nvSpPr>
        <p:spPr>
          <a:xfrm>
            <a:off x="776367" y="1630381"/>
            <a:ext cx="10665989" cy="2853894"/>
          </a:xfrm>
        </p:spPr>
        <p:txBody>
          <a:bodyPr>
            <a:normAutofit lnSpcReduction="10000"/>
          </a:bodyPr>
          <a:lstStyle/>
          <a:p>
            <a:pPr marL="361950" indent="-361950">
              <a:lnSpc>
                <a:spcPct val="100000"/>
              </a:lnSpc>
              <a:spcBef>
                <a:spcPts val="1200"/>
              </a:spcBef>
              <a:spcAft>
                <a:spcPts val="600"/>
              </a:spcAft>
            </a:pPr>
            <a:r>
              <a:rPr lang="en-GB" sz="2200" b="1" dirty="0"/>
              <a:t>Spark Streaming </a:t>
            </a:r>
            <a:r>
              <a:rPr lang="en-GB" sz="2200" dirty="0"/>
              <a:t>supports real time processing of streaming data, </a:t>
            </a:r>
            <a:r>
              <a:rPr lang="en-GB" sz="2200" b="1" dirty="0"/>
              <a:t>Spark Streaming </a:t>
            </a:r>
            <a:r>
              <a:rPr lang="en-GB" sz="2200" dirty="0"/>
              <a:t>is an extension of the core Spark API that enables scalable, high-throughput, fault-tolerant stream processing of live data streams.</a:t>
            </a:r>
          </a:p>
          <a:p>
            <a:pPr marL="361950" indent="-361950">
              <a:lnSpc>
                <a:spcPct val="100000"/>
              </a:lnSpc>
              <a:spcBef>
                <a:spcPts val="1200"/>
              </a:spcBef>
              <a:spcAft>
                <a:spcPts val="600"/>
              </a:spcAft>
            </a:pPr>
            <a:r>
              <a:rPr lang="en-GB" sz="2200" dirty="0"/>
              <a:t>Data can be ingested: Kafka, Flume, Twitter, </a:t>
            </a:r>
            <a:r>
              <a:rPr lang="en-GB" sz="2200" dirty="0" err="1"/>
              <a:t>ZeroMQ</a:t>
            </a:r>
            <a:r>
              <a:rPr lang="en-GB" sz="2200" dirty="0"/>
              <a:t>, Kinesis or TCP sockets.</a:t>
            </a:r>
          </a:p>
          <a:p>
            <a:pPr marL="361950" indent="-361950">
              <a:lnSpc>
                <a:spcPct val="100000"/>
              </a:lnSpc>
              <a:spcBef>
                <a:spcPts val="1200"/>
              </a:spcBef>
              <a:spcAft>
                <a:spcPts val="600"/>
              </a:spcAft>
            </a:pPr>
            <a:r>
              <a:rPr lang="en-GB" sz="2200" dirty="0"/>
              <a:t>Processed data can be pushed out to filesystems, databases, and live dashboards. In fact, you can apply Spark’s machine learning and graph processing algorithms on data streams.</a:t>
            </a:r>
          </a:p>
        </p:txBody>
      </p:sp>
      <p:sp>
        <p:nvSpPr>
          <p:cNvPr id="4" name="Slide Number Placeholder 3">
            <a:extLst>
              <a:ext uri="{FF2B5EF4-FFF2-40B4-BE49-F238E27FC236}">
                <a16:creationId xmlns:a16="http://schemas.microsoft.com/office/drawing/2014/main" id="{37F47C63-FE6C-4F1B-803E-2243B5F9D6B8}"/>
              </a:ext>
            </a:extLst>
          </p:cNvPr>
          <p:cNvSpPr>
            <a:spLocks noGrp="1"/>
          </p:cNvSpPr>
          <p:nvPr>
            <p:ph type="sldNum" sz="quarter" idx="12"/>
          </p:nvPr>
        </p:nvSpPr>
        <p:spPr/>
        <p:txBody>
          <a:bodyPr/>
          <a:lstStyle/>
          <a:p>
            <a:fld id="{6C8DB4F7-D883-4928-8961-38134A510B78}" type="slidenum">
              <a:rPr lang="en-GB" smtClean="0"/>
              <a:t>11</a:t>
            </a:fld>
            <a:endParaRPr lang="en-GB" dirty="0"/>
          </a:p>
        </p:txBody>
      </p:sp>
      <p:sp>
        <p:nvSpPr>
          <p:cNvPr id="6" name="Rectangle 5">
            <a:extLst>
              <a:ext uri="{FF2B5EF4-FFF2-40B4-BE49-F238E27FC236}">
                <a16:creationId xmlns:a16="http://schemas.microsoft.com/office/drawing/2014/main" id="{D42CC4D4-9BBE-40E0-BDF6-E2B667E8EDEC}"/>
              </a:ext>
            </a:extLst>
          </p:cNvPr>
          <p:cNvSpPr/>
          <p:nvPr/>
        </p:nvSpPr>
        <p:spPr>
          <a:xfrm>
            <a:off x="838200" y="5937562"/>
            <a:ext cx="10665989" cy="769441"/>
          </a:xfrm>
          <a:prstGeom prst="rect">
            <a:avLst/>
          </a:prstGeom>
        </p:spPr>
        <p:txBody>
          <a:bodyPr wrap="square">
            <a:spAutoFit/>
          </a:bodyPr>
          <a:lstStyle/>
          <a:p>
            <a:pPr marL="361950" indent="-361950">
              <a:buSzPct val="100000"/>
              <a:buFont typeface="Arial" panose="020B0604020202020204" pitchFamily="34" charset="0"/>
              <a:buChar char="•"/>
            </a:pPr>
            <a:r>
              <a:rPr lang="en-IE" sz="2200" dirty="0"/>
              <a:t>Spark Streaming receives live input data streams and divides the data into batches, which are then processed by the Spark engine to generate the final stream of results in batches.</a:t>
            </a:r>
          </a:p>
        </p:txBody>
      </p:sp>
      <p:pic>
        <p:nvPicPr>
          <p:cNvPr id="7" name="Picture 6">
            <a:extLst>
              <a:ext uri="{FF2B5EF4-FFF2-40B4-BE49-F238E27FC236}">
                <a16:creationId xmlns:a16="http://schemas.microsoft.com/office/drawing/2014/main" id="{B17A6832-3084-4A21-894A-32BB5F826451}"/>
              </a:ext>
            </a:extLst>
          </p:cNvPr>
          <p:cNvPicPr>
            <a:picLocks noChangeAspect="1"/>
          </p:cNvPicPr>
          <p:nvPr/>
        </p:nvPicPr>
        <p:blipFill>
          <a:blip r:embed="rId2"/>
          <a:stretch>
            <a:fillRect/>
          </a:stretch>
        </p:blipFill>
        <p:spPr>
          <a:xfrm>
            <a:off x="2612230" y="4484275"/>
            <a:ext cx="6769832" cy="1190625"/>
          </a:xfrm>
          <a:prstGeom prst="rect">
            <a:avLst/>
          </a:prstGeom>
        </p:spPr>
      </p:pic>
    </p:spTree>
    <p:extLst>
      <p:ext uri="{BB962C8B-B14F-4D97-AF65-F5344CB8AC3E}">
        <p14:creationId xmlns:p14="http://schemas.microsoft.com/office/powerpoint/2010/main" val="3615067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8C577-6AA6-47DE-8C1E-98A85A3662CE}"/>
              </a:ext>
            </a:extLst>
          </p:cNvPr>
          <p:cNvSpPr>
            <a:spLocks noGrp="1"/>
          </p:cNvSpPr>
          <p:nvPr>
            <p:ph type="title"/>
          </p:nvPr>
        </p:nvSpPr>
        <p:spPr/>
        <p:txBody>
          <a:bodyPr/>
          <a:lstStyle/>
          <a:p>
            <a:r>
              <a:rPr lang="en-GB" dirty="0"/>
              <a:t>Apache Spark Component</a:t>
            </a:r>
            <a:br>
              <a:rPr lang="en-GB" dirty="0"/>
            </a:br>
            <a:r>
              <a:rPr lang="en-GB" sz="2800" dirty="0" err="1">
                <a:solidFill>
                  <a:schemeClr val="accent5">
                    <a:lumMod val="75000"/>
                  </a:schemeClr>
                </a:solidFill>
              </a:rPr>
              <a:t>MLib</a:t>
            </a:r>
            <a:endParaRPr lang="en-GB" dirty="0"/>
          </a:p>
        </p:txBody>
      </p:sp>
      <p:sp>
        <p:nvSpPr>
          <p:cNvPr id="3" name="Content Placeholder 2">
            <a:extLst>
              <a:ext uri="{FF2B5EF4-FFF2-40B4-BE49-F238E27FC236}">
                <a16:creationId xmlns:a16="http://schemas.microsoft.com/office/drawing/2014/main" id="{3C52C827-8237-4A3A-A1DD-7F18992837A4}"/>
              </a:ext>
            </a:extLst>
          </p:cNvPr>
          <p:cNvSpPr>
            <a:spLocks noGrp="1"/>
          </p:cNvSpPr>
          <p:nvPr>
            <p:ph idx="1"/>
          </p:nvPr>
        </p:nvSpPr>
        <p:spPr>
          <a:xfrm>
            <a:off x="838199" y="1581149"/>
            <a:ext cx="6943726" cy="5199235"/>
          </a:xfrm>
        </p:spPr>
        <p:txBody>
          <a:bodyPr>
            <a:normAutofit fontScale="85000" lnSpcReduction="10000"/>
          </a:bodyPr>
          <a:lstStyle/>
          <a:p>
            <a:pPr>
              <a:lnSpc>
                <a:spcPct val="120000"/>
              </a:lnSpc>
              <a:spcBef>
                <a:spcPts val="900"/>
              </a:spcBef>
              <a:spcAft>
                <a:spcPts val="600"/>
              </a:spcAft>
            </a:pPr>
            <a:r>
              <a:rPr lang="en-GB" sz="2400" b="1" dirty="0"/>
              <a:t>Apache Spark </a:t>
            </a:r>
            <a:r>
              <a:rPr lang="en-GB" sz="2400" dirty="0"/>
              <a:t>comes with two flavours of the machine learning library. They are </a:t>
            </a:r>
            <a:r>
              <a:rPr lang="en-GB" sz="2400" b="1" dirty="0" err="1"/>
              <a:t>spark.mllib</a:t>
            </a:r>
            <a:r>
              <a:rPr lang="en-GB" sz="2400" b="1" dirty="0"/>
              <a:t> </a:t>
            </a:r>
            <a:r>
              <a:rPr lang="en-GB" sz="2400" dirty="0"/>
              <a:t>and </a:t>
            </a:r>
            <a:r>
              <a:rPr lang="en-GB" sz="2400" b="1" dirty="0"/>
              <a:t>spark.ml</a:t>
            </a:r>
            <a:r>
              <a:rPr lang="en-GB" sz="2400" dirty="0"/>
              <a:t>. </a:t>
            </a:r>
          </a:p>
          <a:p>
            <a:pPr>
              <a:lnSpc>
                <a:spcPct val="120000"/>
              </a:lnSpc>
              <a:spcBef>
                <a:spcPts val="900"/>
              </a:spcBef>
              <a:spcAft>
                <a:spcPts val="600"/>
              </a:spcAft>
            </a:pPr>
            <a:r>
              <a:rPr lang="en-GB" sz="2400" dirty="0"/>
              <a:t>The first one is developed on top of Spark's </a:t>
            </a:r>
            <a:r>
              <a:rPr lang="en-GB" sz="2400" b="1" dirty="0"/>
              <a:t>RDD</a:t>
            </a:r>
            <a:r>
              <a:rPr lang="en-GB" sz="2400" dirty="0"/>
              <a:t> abstraction, and the second one is developed on top of </a:t>
            </a:r>
            <a:r>
              <a:rPr lang="en-GB" sz="2400" b="1" dirty="0"/>
              <a:t>Spark's </a:t>
            </a:r>
            <a:r>
              <a:rPr lang="en-GB" sz="2400" b="1" dirty="0" err="1"/>
              <a:t>DataFrame</a:t>
            </a:r>
            <a:r>
              <a:rPr lang="en-GB" sz="2400" b="1" dirty="0"/>
              <a:t> </a:t>
            </a:r>
            <a:r>
              <a:rPr lang="en-GB" sz="2400" dirty="0"/>
              <a:t>abstraction. </a:t>
            </a:r>
          </a:p>
          <a:p>
            <a:pPr>
              <a:lnSpc>
                <a:spcPct val="120000"/>
              </a:lnSpc>
              <a:spcBef>
                <a:spcPts val="900"/>
              </a:spcBef>
              <a:spcAft>
                <a:spcPts val="600"/>
              </a:spcAft>
            </a:pPr>
            <a:r>
              <a:rPr lang="en-GB" sz="2400" dirty="0"/>
              <a:t>It is recommended to use the </a:t>
            </a:r>
            <a:r>
              <a:rPr lang="en-GB" sz="2400" b="1" dirty="0"/>
              <a:t>spark.ml </a:t>
            </a:r>
            <a:r>
              <a:rPr lang="en-GB" sz="2400" dirty="0"/>
              <a:t>library for any future machine learning application developments.</a:t>
            </a:r>
          </a:p>
          <a:p>
            <a:pPr>
              <a:lnSpc>
                <a:spcPct val="120000"/>
              </a:lnSpc>
              <a:spcBef>
                <a:spcPts val="900"/>
              </a:spcBef>
              <a:spcAft>
                <a:spcPts val="600"/>
              </a:spcAft>
            </a:pPr>
            <a:r>
              <a:rPr lang="en-GB" sz="2400" b="1" dirty="0"/>
              <a:t>MLlib</a:t>
            </a:r>
            <a:r>
              <a:rPr lang="en-GB" sz="2400" dirty="0"/>
              <a:t> is a machine learning library that provides various algorithms designed to scale out on a cluster for </a:t>
            </a:r>
            <a:r>
              <a:rPr lang="en-GB" sz="2400" b="1" dirty="0"/>
              <a:t>classification, regression, clustering, collaborative filtering</a:t>
            </a:r>
            <a:r>
              <a:rPr lang="en-GB" sz="2400" dirty="0"/>
              <a:t>, and so on. </a:t>
            </a:r>
          </a:p>
          <a:p>
            <a:pPr>
              <a:lnSpc>
                <a:spcPct val="120000"/>
              </a:lnSpc>
              <a:spcBef>
                <a:spcPts val="900"/>
              </a:spcBef>
              <a:spcAft>
                <a:spcPts val="600"/>
              </a:spcAft>
            </a:pPr>
            <a:r>
              <a:rPr lang="en-GB" sz="2400" dirty="0"/>
              <a:t>These algorithms also work with streaming data, such </a:t>
            </a:r>
            <a:r>
              <a:rPr lang="en-GB" sz="2400" b="1" dirty="0"/>
              <a:t>as linear regression </a:t>
            </a:r>
            <a:r>
              <a:rPr lang="en-GB" sz="2400" dirty="0"/>
              <a:t>using ordinary least squares or k-means clustering (and more on the way). </a:t>
            </a:r>
          </a:p>
        </p:txBody>
      </p:sp>
      <p:sp>
        <p:nvSpPr>
          <p:cNvPr id="4" name="Slide Number Placeholder 3">
            <a:extLst>
              <a:ext uri="{FF2B5EF4-FFF2-40B4-BE49-F238E27FC236}">
                <a16:creationId xmlns:a16="http://schemas.microsoft.com/office/drawing/2014/main" id="{D7D8F7FA-B88F-4DB3-9652-E4A32E598B0F}"/>
              </a:ext>
            </a:extLst>
          </p:cNvPr>
          <p:cNvSpPr>
            <a:spLocks noGrp="1"/>
          </p:cNvSpPr>
          <p:nvPr>
            <p:ph type="sldNum" sz="quarter" idx="12"/>
          </p:nvPr>
        </p:nvSpPr>
        <p:spPr/>
        <p:txBody>
          <a:bodyPr/>
          <a:lstStyle/>
          <a:p>
            <a:fld id="{6C8DB4F7-D883-4928-8961-38134A510B78}" type="slidenum">
              <a:rPr lang="en-GB" smtClean="0"/>
              <a:t>12</a:t>
            </a:fld>
            <a:endParaRPr lang="en-GB" dirty="0"/>
          </a:p>
        </p:txBody>
      </p:sp>
      <p:pic>
        <p:nvPicPr>
          <p:cNvPr id="5" name="Picture 2" descr="Image result for difference between supervised and unsupervised learning">
            <a:extLst>
              <a:ext uri="{FF2B5EF4-FFF2-40B4-BE49-F238E27FC236}">
                <a16:creationId xmlns:a16="http://schemas.microsoft.com/office/drawing/2014/main" id="{18C9C3DC-1CAD-4F19-BA6E-2C4855169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1925" y="1813296"/>
            <a:ext cx="3791221" cy="21989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7FBBB5-33A7-432E-B8CF-B5E5D6CFBC15}"/>
              </a:ext>
            </a:extLst>
          </p:cNvPr>
          <p:cNvPicPr>
            <a:picLocks noChangeAspect="1"/>
          </p:cNvPicPr>
          <p:nvPr/>
        </p:nvPicPr>
        <p:blipFill>
          <a:blip r:embed="rId3"/>
          <a:stretch>
            <a:fillRect/>
          </a:stretch>
        </p:blipFill>
        <p:spPr>
          <a:xfrm>
            <a:off x="7781925" y="4407374"/>
            <a:ext cx="3505200" cy="2005649"/>
          </a:xfrm>
          <a:prstGeom prst="rect">
            <a:avLst/>
          </a:prstGeom>
        </p:spPr>
      </p:pic>
    </p:spTree>
    <p:extLst>
      <p:ext uri="{BB962C8B-B14F-4D97-AF65-F5344CB8AC3E}">
        <p14:creationId xmlns:p14="http://schemas.microsoft.com/office/powerpoint/2010/main" val="1884882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36F1-8521-4477-B115-AD704DEBEBF6}"/>
              </a:ext>
            </a:extLst>
          </p:cNvPr>
          <p:cNvSpPr>
            <a:spLocks noGrp="1"/>
          </p:cNvSpPr>
          <p:nvPr>
            <p:ph type="title"/>
          </p:nvPr>
        </p:nvSpPr>
        <p:spPr/>
        <p:txBody>
          <a:bodyPr/>
          <a:lstStyle/>
          <a:p>
            <a:r>
              <a:rPr lang="en-GB" dirty="0"/>
              <a:t>RDD Basics</a:t>
            </a:r>
          </a:p>
        </p:txBody>
      </p:sp>
      <p:sp>
        <p:nvSpPr>
          <p:cNvPr id="3" name="Content Placeholder 2">
            <a:extLst>
              <a:ext uri="{FF2B5EF4-FFF2-40B4-BE49-F238E27FC236}">
                <a16:creationId xmlns:a16="http://schemas.microsoft.com/office/drawing/2014/main" id="{5CA627B3-B85E-4056-A972-E68BDC788D77}"/>
              </a:ext>
            </a:extLst>
          </p:cNvPr>
          <p:cNvSpPr>
            <a:spLocks noGrp="1"/>
          </p:cNvSpPr>
          <p:nvPr>
            <p:ph idx="1"/>
          </p:nvPr>
        </p:nvSpPr>
        <p:spPr>
          <a:xfrm>
            <a:off x="838200" y="1564994"/>
            <a:ext cx="7277100" cy="4302406"/>
          </a:xfrm>
        </p:spPr>
        <p:txBody>
          <a:bodyPr>
            <a:normAutofit fontScale="92500" lnSpcReduction="10000"/>
          </a:bodyPr>
          <a:lstStyle/>
          <a:p>
            <a:pPr marL="361950" indent="-361950">
              <a:lnSpc>
                <a:spcPct val="100000"/>
              </a:lnSpc>
              <a:spcBef>
                <a:spcPts val="600"/>
              </a:spcBef>
              <a:spcAft>
                <a:spcPts val="600"/>
              </a:spcAft>
            </a:pPr>
            <a:r>
              <a:rPr lang="en-GB" sz="2200" dirty="0"/>
              <a:t>A </a:t>
            </a:r>
            <a:r>
              <a:rPr lang="en-GB" sz="2200" b="1" dirty="0"/>
              <a:t>RDD</a:t>
            </a:r>
            <a:r>
              <a:rPr lang="en-GB" sz="2200" dirty="0"/>
              <a:t> in Spark is simply an immutable distributed collection of objects. </a:t>
            </a:r>
          </a:p>
          <a:p>
            <a:pPr marL="361950" indent="-361950">
              <a:lnSpc>
                <a:spcPct val="100000"/>
              </a:lnSpc>
              <a:spcBef>
                <a:spcPts val="600"/>
              </a:spcBef>
              <a:spcAft>
                <a:spcPts val="600"/>
              </a:spcAft>
            </a:pPr>
            <a:r>
              <a:rPr lang="en-GB" sz="2200" dirty="0"/>
              <a:t>Each </a:t>
            </a:r>
            <a:r>
              <a:rPr lang="en-GB" sz="2200" b="1" dirty="0"/>
              <a:t>RDD</a:t>
            </a:r>
            <a:r>
              <a:rPr lang="en-GB" sz="2200" dirty="0"/>
              <a:t> is split into multiple partitions, which may be computed on different nodes of the cluster. </a:t>
            </a:r>
            <a:r>
              <a:rPr lang="en-GB" sz="2200" b="1" dirty="0"/>
              <a:t>RDDs</a:t>
            </a:r>
            <a:r>
              <a:rPr lang="en-GB" sz="2200" dirty="0"/>
              <a:t> can contain any type of Python, Java, or Scala objects, including user-defined classes.</a:t>
            </a:r>
          </a:p>
          <a:p>
            <a:pPr marL="714375" indent="-352425">
              <a:lnSpc>
                <a:spcPct val="100000"/>
              </a:lnSpc>
              <a:spcBef>
                <a:spcPts val="600"/>
              </a:spcBef>
              <a:spcAft>
                <a:spcPts val="600"/>
              </a:spcAft>
              <a:buFont typeface="Calibri" panose="020F0502020204030204" pitchFamily="34" charset="0"/>
              <a:buChar char="‒"/>
            </a:pPr>
            <a:r>
              <a:rPr lang="en-GB" sz="2200" dirty="0"/>
              <a:t>Users create </a:t>
            </a:r>
            <a:r>
              <a:rPr lang="en-GB" sz="2200" b="1" dirty="0"/>
              <a:t>RDDs</a:t>
            </a:r>
            <a:r>
              <a:rPr lang="en-GB" sz="2200" dirty="0"/>
              <a:t> in two ways</a:t>
            </a:r>
          </a:p>
          <a:p>
            <a:pPr marL="714375" indent="-352425">
              <a:lnSpc>
                <a:spcPct val="100000"/>
              </a:lnSpc>
              <a:spcBef>
                <a:spcPts val="600"/>
              </a:spcBef>
              <a:spcAft>
                <a:spcPts val="600"/>
              </a:spcAft>
              <a:buFont typeface="Calibri" panose="020F0502020204030204" pitchFamily="34" charset="0"/>
              <a:buChar char="‒"/>
            </a:pPr>
            <a:r>
              <a:rPr lang="en-GB" sz="2200" dirty="0"/>
              <a:t>by loading an external dataset</a:t>
            </a:r>
          </a:p>
          <a:p>
            <a:pPr marL="714375" indent="-352425">
              <a:lnSpc>
                <a:spcPct val="100000"/>
              </a:lnSpc>
              <a:spcBef>
                <a:spcPts val="600"/>
              </a:spcBef>
              <a:spcAft>
                <a:spcPts val="600"/>
              </a:spcAft>
              <a:buFont typeface="Calibri" panose="020F0502020204030204" pitchFamily="34" charset="0"/>
              <a:buChar char="‒"/>
            </a:pPr>
            <a:r>
              <a:rPr lang="en-GB" sz="2200" dirty="0"/>
              <a:t>by distributing a collection of objects (e.g., a list or set) in their driver program. </a:t>
            </a:r>
          </a:p>
          <a:p>
            <a:pPr marL="361950" indent="-361950">
              <a:lnSpc>
                <a:spcPct val="100000"/>
              </a:lnSpc>
              <a:spcBef>
                <a:spcPts val="600"/>
              </a:spcBef>
              <a:spcAft>
                <a:spcPts val="600"/>
              </a:spcAft>
            </a:pPr>
            <a:r>
              <a:rPr lang="en-GB" sz="2200" dirty="0"/>
              <a:t>We have already seen loading a text file as an </a:t>
            </a:r>
            <a:r>
              <a:rPr lang="en-GB" sz="2200" b="1" dirty="0"/>
              <a:t>RDD</a:t>
            </a:r>
            <a:r>
              <a:rPr lang="en-GB" sz="2200" dirty="0"/>
              <a:t> of strings using </a:t>
            </a:r>
            <a:r>
              <a:rPr lang="en-GB" sz="2200" dirty="0" err="1"/>
              <a:t>SparkContext.textFile</a:t>
            </a:r>
            <a:r>
              <a:rPr lang="en-GB" sz="2200" dirty="0"/>
              <a:t>(), as shown in Example.</a:t>
            </a:r>
          </a:p>
        </p:txBody>
      </p:sp>
      <p:sp>
        <p:nvSpPr>
          <p:cNvPr id="4" name="Slide Number Placeholder 3">
            <a:extLst>
              <a:ext uri="{FF2B5EF4-FFF2-40B4-BE49-F238E27FC236}">
                <a16:creationId xmlns:a16="http://schemas.microsoft.com/office/drawing/2014/main" id="{BD059C1A-0DF6-4CFA-8C56-9B706DCF1704}"/>
              </a:ext>
            </a:extLst>
          </p:cNvPr>
          <p:cNvSpPr>
            <a:spLocks noGrp="1"/>
          </p:cNvSpPr>
          <p:nvPr>
            <p:ph type="sldNum" sz="quarter" idx="12"/>
          </p:nvPr>
        </p:nvSpPr>
        <p:spPr/>
        <p:txBody>
          <a:bodyPr/>
          <a:lstStyle/>
          <a:p>
            <a:fld id="{6C8DB4F7-D883-4928-8961-38134A510B78}" type="slidenum">
              <a:rPr lang="en-GB" smtClean="0"/>
              <a:t>13</a:t>
            </a:fld>
            <a:endParaRPr lang="en-GB" dirty="0"/>
          </a:p>
        </p:txBody>
      </p:sp>
      <p:pic>
        <p:nvPicPr>
          <p:cNvPr id="7" name="Picture 6">
            <a:extLst>
              <a:ext uri="{FF2B5EF4-FFF2-40B4-BE49-F238E27FC236}">
                <a16:creationId xmlns:a16="http://schemas.microsoft.com/office/drawing/2014/main" id="{86C8E19A-64B2-41D0-BF21-34501B99F925}"/>
              </a:ext>
            </a:extLst>
          </p:cNvPr>
          <p:cNvPicPr>
            <a:picLocks noChangeAspect="1"/>
          </p:cNvPicPr>
          <p:nvPr/>
        </p:nvPicPr>
        <p:blipFill>
          <a:blip r:embed="rId2"/>
          <a:stretch>
            <a:fillRect/>
          </a:stretch>
        </p:blipFill>
        <p:spPr>
          <a:xfrm>
            <a:off x="2223975" y="5941401"/>
            <a:ext cx="4827853" cy="778686"/>
          </a:xfrm>
          <a:prstGeom prst="rect">
            <a:avLst/>
          </a:prstGeom>
        </p:spPr>
      </p:pic>
      <p:pic>
        <p:nvPicPr>
          <p:cNvPr id="3074" name="Picture 2" descr="Spark RDD (Low Level API) Basics using Pyspark | by Sercan Karagoz |  Analytics Vidhya | Medium">
            <a:extLst>
              <a:ext uri="{FF2B5EF4-FFF2-40B4-BE49-F238E27FC236}">
                <a16:creationId xmlns:a16="http://schemas.microsoft.com/office/drawing/2014/main" id="{8584C3AA-4456-4D80-AFE0-5C6040CDE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750" y="2707837"/>
            <a:ext cx="3928683" cy="246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26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5106-9B4F-46F3-81FE-2D389FCA5DD9}"/>
              </a:ext>
            </a:extLst>
          </p:cNvPr>
          <p:cNvSpPr>
            <a:spLocks noGrp="1"/>
          </p:cNvSpPr>
          <p:nvPr>
            <p:ph type="title"/>
          </p:nvPr>
        </p:nvSpPr>
        <p:spPr/>
        <p:txBody>
          <a:bodyPr/>
          <a:lstStyle/>
          <a:p>
            <a:r>
              <a:rPr lang="en-GB" dirty="0"/>
              <a:t>RDD Basics</a:t>
            </a:r>
          </a:p>
        </p:txBody>
      </p:sp>
      <p:sp>
        <p:nvSpPr>
          <p:cNvPr id="3" name="Content Placeholder 2">
            <a:extLst>
              <a:ext uri="{FF2B5EF4-FFF2-40B4-BE49-F238E27FC236}">
                <a16:creationId xmlns:a16="http://schemas.microsoft.com/office/drawing/2014/main" id="{785FCCB5-53AB-40F0-B3A6-6FF9F5C9C113}"/>
              </a:ext>
            </a:extLst>
          </p:cNvPr>
          <p:cNvSpPr>
            <a:spLocks noGrp="1"/>
          </p:cNvSpPr>
          <p:nvPr>
            <p:ph idx="1"/>
          </p:nvPr>
        </p:nvSpPr>
        <p:spPr>
          <a:xfrm>
            <a:off x="838199" y="1564994"/>
            <a:ext cx="10125075" cy="5235856"/>
          </a:xfrm>
        </p:spPr>
        <p:txBody>
          <a:bodyPr>
            <a:noAutofit/>
          </a:bodyPr>
          <a:lstStyle/>
          <a:p>
            <a:pPr marL="357188" indent="-357188">
              <a:lnSpc>
                <a:spcPct val="100000"/>
              </a:lnSpc>
              <a:spcBef>
                <a:spcPts val="1200"/>
              </a:spcBef>
              <a:spcAft>
                <a:spcPts val="600"/>
              </a:spcAft>
            </a:pPr>
            <a:r>
              <a:rPr lang="en-GB" sz="2000" dirty="0"/>
              <a:t>Once created, </a:t>
            </a:r>
            <a:r>
              <a:rPr lang="en-GB" sz="2000" b="1" dirty="0"/>
              <a:t>RDDs</a:t>
            </a:r>
            <a:r>
              <a:rPr lang="en-GB" sz="2000" dirty="0"/>
              <a:t> offer two types of operations: </a:t>
            </a:r>
          </a:p>
          <a:p>
            <a:pPr marL="819150" indent="-371475">
              <a:lnSpc>
                <a:spcPct val="100000"/>
              </a:lnSpc>
              <a:spcBef>
                <a:spcPts val="1200"/>
              </a:spcBef>
              <a:spcAft>
                <a:spcPts val="600"/>
              </a:spcAft>
              <a:buFont typeface="Calibri" panose="020F0502020204030204" pitchFamily="34" charset="0"/>
              <a:buChar char="‒"/>
            </a:pPr>
            <a:r>
              <a:rPr lang="en-GB" sz="2000" b="1" dirty="0"/>
              <a:t>Transformations</a:t>
            </a:r>
          </a:p>
          <a:p>
            <a:pPr marL="819150" indent="-371475">
              <a:lnSpc>
                <a:spcPct val="100000"/>
              </a:lnSpc>
              <a:spcBef>
                <a:spcPts val="1200"/>
              </a:spcBef>
              <a:spcAft>
                <a:spcPts val="600"/>
              </a:spcAft>
              <a:buFont typeface="Calibri" panose="020F0502020204030204" pitchFamily="34" charset="0"/>
              <a:buChar char="‒"/>
            </a:pPr>
            <a:r>
              <a:rPr lang="en-GB" sz="2000" b="1" dirty="0"/>
              <a:t>Actions</a:t>
            </a:r>
          </a:p>
          <a:p>
            <a:pPr marL="357188" indent="-357188">
              <a:lnSpc>
                <a:spcPct val="100000"/>
              </a:lnSpc>
              <a:spcBef>
                <a:spcPts val="1200"/>
              </a:spcBef>
              <a:spcAft>
                <a:spcPts val="600"/>
              </a:spcAft>
            </a:pPr>
            <a:r>
              <a:rPr lang="en-GB" sz="2000" b="1" dirty="0"/>
              <a:t>Transformations</a:t>
            </a:r>
            <a:r>
              <a:rPr lang="en-GB" sz="2000" dirty="0"/>
              <a:t> construct a new </a:t>
            </a:r>
            <a:r>
              <a:rPr lang="en-GB" sz="2000" b="1" dirty="0"/>
              <a:t>RDD</a:t>
            </a:r>
            <a:r>
              <a:rPr lang="en-GB" sz="2000" dirty="0"/>
              <a:t> from a previous one. For example, one common transformation is filtering data that matches a predicate. In our text file example, we can use this to create a new </a:t>
            </a:r>
            <a:r>
              <a:rPr lang="en-GB" sz="2000" b="1" dirty="0"/>
              <a:t>RDD</a:t>
            </a:r>
            <a:r>
              <a:rPr lang="en-GB" sz="2000" dirty="0"/>
              <a:t> holding just the strings that contain the word Python as shown in Example.</a:t>
            </a:r>
          </a:p>
          <a:p>
            <a:pPr marL="357188" indent="-357188">
              <a:lnSpc>
                <a:spcPct val="100000"/>
              </a:lnSpc>
              <a:spcBef>
                <a:spcPts val="1200"/>
              </a:spcBef>
              <a:spcAft>
                <a:spcPts val="600"/>
              </a:spcAft>
              <a:buNone/>
            </a:pPr>
            <a:endParaRPr lang="en-GB" sz="1400" dirty="0"/>
          </a:p>
          <a:p>
            <a:pPr marL="357188" indent="-357188">
              <a:lnSpc>
                <a:spcPct val="100000"/>
              </a:lnSpc>
              <a:spcBef>
                <a:spcPts val="1200"/>
              </a:spcBef>
              <a:spcAft>
                <a:spcPts val="600"/>
              </a:spcAft>
            </a:pPr>
            <a:r>
              <a:rPr lang="en-GB" sz="2000" b="1" dirty="0"/>
              <a:t>Actions </a:t>
            </a:r>
            <a:r>
              <a:rPr lang="en-GB" sz="2000" dirty="0"/>
              <a:t>compute a result based on an </a:t>
            </a:r>
            <a:r>
              <a:rPr lang="en-GB" sz="2000" b="1" dirty="0"/>
              <a:t>RDD</a:t>
            </a:r>
            <a:r>
              <a:rPr lang="en-GB" sz="2000" dirty="0"/>
              <a:t>, and either return it to the driver program or save it to an external storage system (e.g., </a:t>
            </a:r>
            <a:r>
              <a:rPr lang="en-GB" sz="2000" b="1" dirty="0"/>
              <a:t>HDFS</a:t>
            </a:r>
            <a:r>
              <a:rPr lang="en-GB" sz="2000" dirty="0"/>
              <a:t>). One example of an action we called earlier is first(), which returns the first element in an </a:t>
            </a:r>
            <a:r>
              <a:rPr lang="en-GB" sz="2000" b="1" dirty="0"/>
              <a:t>RDD</a:t>
            </a:r>
            <a:r>
              <a:rPr lang="en-GB" sz="2000" dirty="0"/>
              <a:t> and is demonstrated in Example.</a:t>
            </a:r>
          </a:p>
          <a:p>
            <a:pPr>
              <a:lnSpc>
                <a:spcPct val="100000"/>
              </a:lnSpc>
              <a:spcBef>
                <a:spcPts val="1200"/>
              </a:spcBef>
              <a:spcAft>
                <a:spcPts val="600"/>
              </a:spcAft>
            </a:pPr>
            <a:endParaRPr lang="en-GB" sz="2000" dirty="0"/>
          </a:p>
        </p:txBody>
      </p:sp>
      <p:sp>
        <p:nvSpPr>
          <p:cNvPr id="4" name="Slide Number Placeholder 3">
            <a:extLst>
              <a:ext uri="{FF2B5EF4-FFF2-40B4-BE49-F238E27FC236}">
                <a16:creationId xmlns:a16="http://schemas.microsoft.com/office/drawing/2014/main" id="{573D9F0F-3915-4A0F-AD9B-9943530C6CF6}"/>
              </a:ext>
            </a:extLst>
          </p:cNvPr>
          <p:cNvSpPr>
            <a:spLocks noGrp="1"/>
          </p:cNvSpPr>
          <p:nvPr>
            <p:ph type="sldNum" sz="quarter" idx="12"/>
          </p:nvPr>
        </p:nvSpPr>
        <p:spPr/>
        <p:txBody>
          <a:bodyPr/>
          <a:lstStyle/>
          <a:p>
            <a:fld id="{6C8DB4F7-D883-4928-8961-38134A510B78}" type="slidenum">
              <a:rPr lang="en-GB" smtClean="0"/>
              <a:t>14</a:t>
            </a:fld>
            <a:endParaRPr lang="en-GB" dirty="0"/>
          </a:p>
        </p:txBody>
      </p:sp>
      <p:pic>
        <p:nvPicPr>
          <p:cNvPr id="6" name="Picture 5">
            <a:extLst>
              <a:ext uri="{FF2B5EF4-FFF2-40B4-BE49-F238E27FC236}">
                <a16:creationId xmlns:a16="http://schemas.microsoft.com/office/drawing/2014/main" id="{88553FD1-40D6-4D17-B5BA-6C5C55E500BF}"/>
              </a:ext>
            </a:extLst>
          </p:cNvPr>
          <p:cNvPicPr>
            <a:picLocks noChangeAspect="1"/>
          </p:cNvPicPr>
          <p:nvPr/>
        </p:nvPicPr>
        <p:blipFill>
          <a:blip r:embed="rId2"/>
          <a:stretch>
            <a:fillRect/>
          </a:stretch>
        </p:blipFill>
        <p:spPr>
          <a:xfrm>
            <a:off x="3140185" y="4304586"/>
            <a:ext cx="4886325" cy="649944"/>
          </a:xfrm>
          <a:prstGeom prst="rect">
            <a:avLst/>
          </a:prstGeom>
        </p:spPr>
      </p:pic>
      <p:pic>
        <p:nvPicPr>
          <p:cNvPr id="8" name="Picture 7">
            <a:extLst>
              <a:ext uri="{FF2B5EF4-FFF2-40B4-BE49-F238E27FC236}">
                <a16:creationId xmlns:a16="http://schemas.microsoft.com/office/drawing/2014/main" id="{FF9107D1-8AE2-4978-8CA9-B2CD88FFCAC9}"/>
              </a:ext>
            </a:extLst>
          </p:cNvPr>
          <p:cNvPicPr>
            <a:picLocks noChangeAspect="1"/>
          </p:cNvPicPr>
          <p:nvPr/>
        </p:nvPicPr>
        <p:blipFill>
          <a:blip r:embed="rId3"/>
          <a:stretch>
            <a:fillRect/>
          </a:stretch>
        </p:blipFill>
        <p:spPr>
          <a:xfrm>
            <a:off x="4454834" y="6132195"/>
            <a:ext cx="2743201" cy="668655"/>
          </a:xfrm>
          <a:prstGeom prst="rect">
            <a:avLst/>
          </a:prstGeom>
        </p:spPr>
      </p:pic>
      <p:pic>
        <p:nvPicPr>
          <p:cNvPr id="4098" name="Picture 2" descr="Spark RDD (Low Level API) Basics using Pyspark | by Sercan Karagoz |  Analytics Vidhya | Medium">
            <a:extLst>
              <a:ext uri="{FF2B5EF4-FFF2-40B4-BE49-F238E27FC236}">
                <a16:creationId xmlns:a16="http://schemas.microsoft.com/office/drawing/2014/main" id="{D728861C-7527-4940-BDB2-5ED1735B9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2638" y="92563"/>
            <a:ext cx="3649362" cy="2290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61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34D54E-ACD8-4D24-BB4B-B92EAE239206}"/>
              </a:ext>
            </a:extLst>
          </p:cNvPr>
          <p:cNvSpPr/>
          <p:nvPr/>
        </p:nvSpPr>
        <p:spPr>
          <a:xfrm>
            <a:off x="1154544" y="1579418"/>
            <a:ext cx="9406363" cy="3924151"/>
          </a:xfrm>
          <a:prstGeom prst="rect">
            <a:avLst/>
          </a:prstGeom>
        </p:spPr>
        <p:txBody>
          <a:bodyPr wrap="square">
            <a:spAutoFit/>
          </a:bodyPr>
          <a:lstStyle/>
          <a:p>
            <a:pPr marL="357188" indent="-357188">
              <a:spcBef>
                <a:spcPts val="900"/>
              </a:spcBef>
              <a:buSzPct val="100000"/>
              <a:buFont typeface="Arial" panose="020B0604020202020204" pitchFamily="34" charset="0"/>
              <a:buChar char="•"/>
            </a:pPr>
            <a:r>
              <a:rPr lang="en-GB" sz="2000" b="1" dirty="0"/>
              <a:t>RDD</a:t>
            </a:r>
            <a:r>
              <a:rPr lang="en-GB" sz="2000" dirty="0"/>
              <a:t> which is a fault-tolerant collection of elements/ partitions that can be operated in parallel across the nodes. </a:t>
            </a:r>
          </a:p>
          <a:p>
            <a:pPr marL="357188" indent="-357188">
              <a:spcBef>
                <a:spcPts val="900"/>
              </a:spcBef>
              <a:buSzPct val="100000"/>
              <a:buFont typeface="Arial" panose="020B0604020202020204" pitchFamily="34" charset="0"/>
              <a:buChar char="•"/>
            </a:pPr>
            <a:r>
              <a:rPr lang="en-GB" sz="2400" b="1" dirty="0"/>
              <a:t>Properties of RDD</a:t>
            </a:r>
          </a:p>
          <a:p>
            <a:pPr marL="971550" indent="-342900">
              <a:spcBef>
                <a:spcPts val="900"/>
              </a:spcBef>
              <a:buSzPct val="100000"/>
              <a:buFont typeface="Calibri" panose="020F0502020204030204" pitchFamily="34" charset="0"/>
              <a:buChar char="–"/>
            </a:pPr>
            <a:r>
              <a:rPr lang="en-GB" sz="2000" dirty="0"/>
              <a:t>Immutability </a:t>
            </a:r>
          </a:p>
          <a:p>
            <a:pPr marL="971550" indent="-342900">
              <a:spcBef>
                <a:spcPts val="900"/>
              </a:spcBef>
              <a:buSzPct val="100000"/>
              <a:buFont typeface="Calibri" panose="020F0502020204030204" pitchFamily="34" charset="0"/>
              <a:buChar char="–"/>
            </a:pPr>
            <a:r>
              <a:rPr lang="en-GB" sz="2000" dirty="0"/>
              <a:t>Cacheable – lineage – persist </a:t>
            </a:r>
          </a:p>
          <a:p>
            <a:pPr marL="971550" indent="-342900">
              <a:spcBef>
                <a:spcPts val="900"/>
              </a:spcBef>
              <a:buSzPct val="100000"/>
              <a:buFont typeface="Calibri" panose="020F0502020204030204" pitchFamily="34" charset="0"/>
              <a:buChar char="–"/>
            </a:pPr>
            <a:r>
              <a:rPr lang="en-GB" sz="2000" dirty="0"/>
              <a:t>Lazy evaluation (it different than execution) </a:t>
            </a:r>
          </a:p>
          <a:p>
            <a:pPr marL="971550" indent="-342900">
              <a:spcBef>
                <a:spcPts val="900"/>
              </a:spcBef>
              <a:buSzPct val="100000"/>
              <a:buFont typeface="Calibri" panose="020F0502020204030204" pitchFamily="34" charset="0"/>
              <a:buChar char="–"/>
            </a:pPr>
            <a:r>
              <a:rPr lang="en-GB" sz="2000" dirty="0"/>
              <a:t>Type Inferred </a:t>
            </a:r>
          </a:p>
          <a:p>
            <a:pPr marL="357188" indent="-357188">
              <a:spcBef>
                <a:spcPts val="900"/>
              </a:spcBef>
              <a:buSzPct val="100000"/>
              <a:buFont typeface="Arial" panose="020B0604020202020204" pitchFamily="34" charset="0"/>
              <a:buChar char="•"/>
            </a:pPr>
            <a:r>
              <a:rPr lang="en-GB" sz="2000" dirty="0"/>
              <a:t>Two ways to create </a:t>
            </a:r>
            <a:r>
              <a:rPr lang="en-GB" sz="2000" b="1" dirty="0"/>
              <a:t>RDDs</a:t>
            </a:r>
            <a:r>
              <a:rPr lang="en-GB" sz="2000" dirty="0"/>
              <a:t>: parallelizing an existing collection in your driver program, or referencing a dataset in an external storage system, such as a shared filesystem, HDFS, HBase, S3, Cassandra or any data source offering a Hadoop </a:t>
            </a:r>
            <a:r>
              <a:rPr lang="en-GB" sz="2000" dirty="0" err="1"/>
              <a:t>InputFormat</a:t>
            </a:r>
            <a:r>
              <a:rPr lang="en-GB" sz="2000" dirty="0"/>
              <a:t>.</a:t>
            </a:r>
            <a:endParaRPr lang="en-IE" sz="2000" dirty="0"/>
          </a:p>
        </p:txBody>
      </p:sp>
      <p:sp>
        <p:nvSpPr>
          <p:cNvPr id="6" name="Rectangle 5">
            <a:extLst>
              <a:ext uri="{FF2B5EF4-FFF2-40B4-BE49-F238E27FC236}">
                <a16:creationId xmlns:a16="http://schemas.microsoft.com/office/drawing/2014/main" id="{C7CBD8BD-5700-4A75-9B8B-813138384745}"/>
              </a:ext>
            </a:extLst>
          </p:cNvPr>
          <p:cNvSpPr/>
          <p:nvPr/>
        </p:nvSpPr>
        <p:spPr>
          <a:xfrm>
            <a:off x="1154546" y="5481057"/>
            <a:ext cx="8063114" cy="1354217"/>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IE" sz="2200" b="1" dirty="0"/>
              <a:t>Input for Spark </a:t>
            </a:r>
          </a:p>
          <a:p>
            <a:pPr marL="644400" indent="-285750">
              <a:spcBef>
                <a:spcPts val="600"/>
              </a:spcBef>
              <a:spcAft>
                <a:spcPts val="600"/>
              </a:spcAft>
              <a:buSzPct val="100000"/>
              <a:buFont typeface="Arial" panose="020B0604020202020204" pitchFamily="34" charset="0"/>
              <a:buChar char="•"/>
            </a:pPr>
            <a:r>
              <a:rPr lang="en-IE" sz="2000" b="1" dirty="0"/>
              <a:t>External Store:</a:t>
            </a:r>
            <a:r>
              <a:rPr lang="en-IE" sz="2000" dirty="0"/>
              <a:t> </a:t>
            </a:r>
            <a:r>
              <a:rPr lang="en-IE" dirty="0"/>
              <a:t>HDFS, Hbase, Hive, S3, Cassandra, Ext3/ Ext4, NTFS </a:t>
            </a:r>
          </a:p>
          <a:p>
            <a:pPr marL="644400" indent="-285750">
              <a:spcBef>
                <a:spcPts val="600"/>
              </a:spcBef>
              <a:spcAft>
                <a:spcPts val="600"/>
              </a:spcAft>
              <a:buSzPct val="100000"/>
              <a:buFont typeface="Arial" panose="020B0604020202020204" pitchFamily="34" charset="0"/>
              <a:buChar char="•"/>
            </a:pPr>
            <a:r>
              <a:rPr lang="en-IE" sz="2000" b="1" dirty="0"/>
              <a:t>Data Formats: </a:t>
            </a:r>
            <a:r>
              <a:rPr lang="en-IE" dirty="0"/>
              <a:t>CSV, Tablimited, TXT, MD, Json, SquenceFile</a:t>
            </a:r>
          </a:p>
        </p:txBody>
      </p:sp>
      <p:sp>
        <p:nvSpPr>
          <p:cNvPr id="4" name="Title 3">
            <a:extLst>
              <a:ext uri="{FF2B5EF4-FFF2-40B4-BE49-F238E27FC236}">
                <a16:creationId xmlns:a16="http://schemas.microsoft.com/office/drawing/2014/main" id="{C8C09342-8D0E-4D3B-B2F3-78DBAB0E40D1}"/>
              </a:ext>
            </a:extLst>
          </p:cNvPr>
          <p:cNvSpPr>
            <a:spLocks noGrp="1"/>
          </p:cNvSpPr>
          <p:nvPr>
            <p:ph type="title"/>
          </p:nvPr>
        </p:nvSpPr>
        <p:spPr/>
        <p:txBody>
          <a:bodyPr/>
          <a:lstStyle/>
          <a:p>
            <a:r>
              <a:rPr lang="en-GB" dirty="0"/>
              <a:t>Properties of RDD</a:t>
            </a:r>
          </a:p>
        </p:txBody>
      </p:sp>
    </p:spTree>
    <p:extLst>
      <p:ext uri="{BB962C8B-B14F-4D97-AF65-F5344CB8AC3E}">
        <p14:creationId xmlns:p14="http://schemas.microsoft.com/office/powerpoint/2010/main" val="13494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F3B59-2864-4CEF-9ECC-F2B70BA4BC45}"/>
              </a:ext>
            </a:extLst>
          </p:cNvPr>
          <p:cNvSpPr>
            <a:spLocks noGrp="1"/>
          </p:cNvSpPr>
          <p:nvPr>
            <p:ph type="title"/>
          </p:nvPr>
        </p:nvSpPr>
        <p:spPr/>
        <p:txBody>
          <a:bodyPr/>
          <a:lstStyle/>
          <a:p>
            <a:r>
              <a:rPr lang="en-GB" dirty="0"/>
              <a:t>Spark File Based Input Methods</a:t>
            </a:r>
          </a:p>
        </p:txBody>
      </p:sp>
      <p:sp>
        <p:nvSpPr>
          <p:cNvPr id="3" name="Content Placeholder 2">
            <a:extLst>
              <a:ext uri="{FF2B5EF4-FFF2-40B4-BE49-F238E27FC236}">
                <a16:creationId xmlns:a16="http://schemas.microsoft.com/office/drawing/2014/main" id="{1848FA96-584F-4D69-889E-563476E3D857}"/>
              </a:ext>
            </a:extLst>
          </p:cNvPr>
          <p:cNvSpPr>
            <a:spLocks noGrp="1"/>
          </p:cNvSpPr>
          <p:nvPr>
            <p:ph idx="1"/>
          </p:nvPr>
        </p:nvSpPr>
        <p:spPr>
          <a:xfrm>
            <a:off x="838200" y="1556240"/>
            <a:ext cx="11353800" cy="3888970"/>
          </a:xfrm>
        </p:spPr>
        <p:txBody>
          <a:bodyPr>
            <a:normAutofit/>
          </a:bodyPr>
          <a:lstStyle/>
          <a:p>
            <a:pPr marL="357188" indent="-357188">
              <a:lnSpc>
                <a:spcPct val="100000"/>
              </a:lnSpc>
              <a:spcBef>
                <a:spcPts val="600"/>
              </a:spcBef>
              <a:spcAft>
                <a:spcPts val="600"/>
              </a:spcAft>
            </a:pPr>
            <a:r>
              <a:rPr lang="en-GB" sz="2000" b="1" dirty="0"/>
              <a:t>Spark’s file-based input methods</a:t>
            </a:r>
            <a:r>
              <a:rPr lang="en-GB" sz="2000" dirty="0"/>
              <a:t>, including textFile, support running on directories, compressed files, and wildcards. </a:t>
            </a:r>
          </a:p>
          <a:p>
            <a:pPr marL="357188" indent="-357188">
              <a:lnSpc>
                <a:spcPct val="100000"/>
              </a:lnSpc>
              <a:spcBef>
                <a:spcPts val="600"/>
              </a:spcBef>
              <a:spcAft>
                <a:spcPts val="600"/>
              </a:spcAft>
            </a:pPr>
            <a:r>
              <a:rPr lang="en-GB" sz="2000" dirty="0"/>
              <a:t>You can use textFile("/my/directory"), textFile("/my/directory/*.txt"), and textFile("/my/directory/*.</a:t>
            </a:r>
            <a:r>
              <a:rPr lang="en-GB" sz="2000" dirty="0" err="1"/>
              <a:t>gz</a:t>
            </a:r>
            <a:r>
              <a:rPr lang="en-GB" sz="2000" dirty="0"/>
              <a:t>").</a:t>
            </a:r>
          </a:p>
          <a:p>
            <a:pPr marL="357188" indent="-357188">
              <a:lnSpc>
                <a:spcPct val="100000"/>
              </a:lnSpc>
              <a:spcBef>
                <a:spcPts val="600"/>
              </a:spcBef>
              <a:spcAft>
                <a:spcPts val="600"/>
              </a:spcAft>
            </a:pPr>
            <a:r>
              <a:rPr lang="en-GB" sz="2000" dirty="0"/>
              <a:t>The </a:t>
            </a:r>
            <a:r>
              <a:rPr lang="en-GB" sz="2000" b="1" dirty="0"/>
              <a:t>textFile</a:t>
            </a:r>
            <a:r>
              <a:rPr lang="en-GB" sz="2000" dirty="0"/>
              <a:t> method also takes an optional second argument for controlling the number of partitions of the file. </a:t>
            </a:r>
          </a:p>
          <a:p>
            <a:pPr marL="357188" indent="-357188">
              <a:lnSpc>
                <a:spcPct val="100000"/>
              </a:lnSpc>
              <a:spcBef>
                <a:spcPts val="600"/>
              </a:spcBef>
              <a:spcAft>
                <a:spcPts val="600"/>
              </a:spcAft>
            </a:pPr>
            <a:r>
              <a:rPr lang="en-GB" sz="2000" dirty="0"/>
              <a:t>Spark creates one partition for each </a:t>
            </a:r>
            <a:r>
              <a:rPr lang="en-GB" sz="2000" b="1" dirty="0"/>
              <a:t>HDFS</a:t>
            </a:r>
            <a:r>
              <a:rPr lang="en-GB" sz="2000" dirty="0"/>
              <a:t> block of the file, but you can also ask for a higher number of partitions by passing a larger value. </a:t>
            </a:r>
          </a:p>
          <a:p>
            <a:pPr marL="990600" indent="-361950">
              <a:lnSpc>
                <a:spcPct val="100000"/>
              </a:lnSpc>
              <a:spcBef>
                <a:spcPts val="600"/>
              </a:spcBef>
              <a:spcAft>
                <a:spcPts val="600"/>
              </a:spcAft>
              <a:buFont typeface="Calibri" panose="020F0502020204030204" pitchFamily="34" charset="0"/>
              <a:buChar char="‒"/>
            </a:pPr>
            <a:r>
              <a:rPr lang="en-GB" sz="2000" b="1" dirty="0"/>
              <a:t>JavaRDD&lt;String&gt; distFile = sc.textFile("data.txt"); </a:t>
            </a:r>
          </a:p>
          <a:p>
            <a:pPr marL="357188" indent="-357188">
              <a:lnSpc>
                <a:spcPct val="100000"/>
              </a:lnSpc>
              <a:spcBef>
                <a:spcPts val="600"/>
              </a:spcBef>
              <a:spcAft>
                <a:spcPts val="600"/>
              </a:spcAft>
            </a:pPr>
            <a:r>
              <a:rPr lang="en-GB" sz="2000" dirty="0"/>
              <a:t>This is in contrast with textFile, which would return one record per line in each file.</a:t>
            </a:r>
          </a:p>
        </p:txBody>
      </p:sp>
      <p:sp>
        <p:nvSpPr>
          <p:cNvPr id="4" name="Slide Number Placeholder 3">
            <a:extLst>
              <a:ext uri="{FF2B5EF4-FFF2-40B4-BE49-F238E27FC236}">
                <a16:creationId xmlns:a16="http://schemas.microsoft.com/office/drawing/2014/main" id="{7D74AC71-3073-4F69-8415-AF4A435BCD5C}"/>
              </a:ext>
            </a:extLst>
          </p:cNvPr>
          <p:cNvSpPr>
            <a:spLocks noGrp="1"/>
          </p:cNvSpPr>
          <p:nvPr>
            <p:ph type="sldNum" sz="quarter" idx="12"/>
          </p:nvPr>
        </p:nvSpPr>
        <p:spPr/>
        <p:txBody>
          <a:bodyPr/>
          <a:lstStyle/>
          <a:p>
            <a:fld id="{6C8DB4F7-D883-4928-8961-38134A510B78}" type="slidenum">
              <a:rPr lang="en-GB" smtClean="0"/>
              <a:t>16</a:t>
            </a:fld>
            <a:endParaRPr lang="en-GB" dirty="0"/>
          </a:p>
        </p:txBody>
      </p:sp>
      <p:pic>
        <p:nvPicPr>
          <p:cNvPr id="5122" name="Picture 2" descr="Spark Streaming - Spark 2.2.1 Documentation">
            <a:extLst>
              <a:ext uri="{FF2B5EF4-FFF2-40B4-BE49-F238E27FC236}">
                <a16:creationId xmlns:a16="http://schemas.microsoft.com/office/drawing/2014/main" id="{06872E4E-93B9-4637-BC82-C4F0101B9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841" y="5137002"/>
            <a:ext cx="4876792" cy="1822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83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8E38D-8E39-496D-AE24-C93546585FEF}"/>
              </a:ext>
            </a:extLst>
          </p:cNvPr>
          <p:cNvSpPr>
            <a:spLocks noGrp="1"/>
          </p:cNvSpPr>
          <p:nvPr>
            <p:ph type="title"/>
          </p:nvPr>
        </p:nvSpPr>
        <p:spPr/>
        <p:txBody>
          <a:bodyPr/>
          <a:lstStyle/>
          <a:p>
            <a:r>
              <a:rPr lang="en-GB" dirty="0"/>
              <a:t>Comparison </a:t>
            </a:r>
            <a:br>
              <a:rPr lang="en-GB" dirty="0"/>
            </a:br>
            <a:r>
              <a:rPr lang="en-GB" sz="2800" dirty="0">
                <a:solidFill>
                  <a:schemeClr val="accent5">
                    <a:lumMod val="75000"/>
                  </a:schemeClr>
                </a:solidFill>
              </a:rPr>
              <a:t>Spark and </a:t>
            </a:r>
            <a:r>
              <a:rPr lang="en-GB" sz="2800" dirty="0" err="1">
                <a:solidFill>
                  <a:schemeClr val="accent5">
                    <a:lumMod val="75000"/>
                  </a:schemeClr>
                </a:solidFill>
              </a:rPr>
              <a:t>Mapreduce</a:t>
            </a:r>
            <a:endParaRPr lang="en-GB" sz="2800" dirty="0">
              <a:solidFill>
                <a:schemeClr val="accent5">
                  <a:lumMod val="75000"/>
                </a:schemeClr>
              </a:solidFill>
            </a:endParaRPr>
          </a:p>
        </p:txBody>
      </p:sp>
      <p:sp>
        <p:nvSpPr>
          <p:cNvPr id="4" name="Slide Number Placeholder 3">
            <a:extLst>
              <a:ext uri="{FF2B5EF4-FFF2-40B4-BE49-F238E27FC236}">
                <a16:creationId xmlns:a16="http://schemas.microsoft.com/office/drawing/2014/main" id="{B3221262-7E9C-46DB-987D-1A5616CE86DD}"/>
              </a:ext>
            </a:extLst>
          </p:cNvPr>
          <p:cNvSpPr>
            <a:spLocks noGrp="1"/>
          </p:cNvSpPr>
          <p:nvPr>
            <p:ph type="sldNum" sz="quarter" idx="12"/>
          </p:nvPr>
        </p:nvSpPr>
        <p:spPr/>
        <p:txBody>
          <a:bodyPr/>
          <a:lstStyle/>
          <a:p>
            <a:fld id="{6C8DB4F7-D883-4928-8961-38134A510B78}" type="slidenum">
              <a:rPr lang="en-GB" smtClean="0"/>
              <a:t>17</a:t>
            </a:fld>
            <a:endParaRPr lang="en-GB" dirty="0"/>
          </a:p>
        </p:txBody>
      </p:sp>
      <p:pic>
        <p:nvPicPr>
          <p:cNvPr id="2052" name="Picture 4" descr="Directed Acyclic Graph">
            <a:extLst>
              <a:ext uri="{FF2B5EF4-FFF2-40B4-BE49-F238E27FC236}">
                <a16:creationId xmlns:a16="http://schemas.microsoft.com/office/drawing/2014/main" id="{DFB0ED8A-178A-4FA8-978A-C24EC30D5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085" y="1614616"/>
            <a:ext cx="2677812" cy="160668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park 3.0: First hands-on approach with Adaptive Query Execution (Part 1) |  by Mario Cartia | Agile Lab Engineering | Medium">
            <a:extLst>
              <a:ext uri="{FF2B5EF4-FFF2-40B4-BE49-F238E27FC236}">
                <a16:creationId xmlns:a16="http://schemas.microsoft.com/office/drawing/2014/main" id="{A92D8DC9-9A33-4B13-A09C-D6173B49A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0" y="3636698"/>
            <a:ext cx="4500689" cy="29575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344E31B-11C8-9112-43DD-88B68B459E30}"/>
              </a:ext>
            </a:extLst>
          </p:cNvPr>
          <p:cNvSpPr>
            <a:spLocks noGrp="1"/>
          </p:cNvSpPr>
          <p:nvPr>
            <p:ph idx="1"/>
          </p:nvPr>
        </p:nvSpPr>
        <p:spPr>
          <a:xfrm>
            <a:off x="838198" y="1534602"/>
            <a:ext cx="7100763" cy="5293409"/>
          </a:xfrm>
        </p:spPr>
        <p:txBody>
          <a:bodyPr>
            <a:noAutofit/>
          </a:bodyPr>
          <a:lstStyle/>
          <a:p>
            <a:pPr marL="357188" indent="-357188">
              <a:lnSpc>
                <a:spcPct val="110000"/>
              </a:lnSpc>
              <a:spcBef>
                <a:spcPts val="1200"/>
              </a:spcBef>
              <a:spcAft>
                <a:spcPts val="600"/>
              </a:spcAft>
            </a:pPr>
            <a:r>
              <a:rPr lang="en-GB" sz="2000" dirty="0"/>
              <a:t>Spark comes with a very </a:t>
            </a:r>
            <a:r>
              <a:rPr lang="en-GB" sz="2000" b="1" dirty="0"/>
              <a:t>advanced Directed Acyclic Graph (DAG) </a:t>
            </a:r>
            <a:r>
              <a:rPr lang="en-GB" sz="2000" dirty="0"/>
              <a:t>data processing engine. </a:t>
            </a:r>
          </a:p>
          <a:p>
            <a:pPr marL="357188" indent="-357188">
              <a:lnSpc>
                <a:spcPct val="110000"/>
              </a:lnSpc>
              <a:spcBef>
                <a:spcPts val="1200"/>
              </a:spcBef>
              <a:spcAft>
                <a:spcPts val="600"/>
              </a:spcAft>
            </a:pPr>
            <a:r>
              <a:rPr lang="en-GB" sz="2000" dirty="0"/>
              <a:t>A </a:t>
            </a:r>
            <a:r>
              <a:rPr lang="en-GB" sz="2000" b="1" dirty="0"/>
              <a:t>DAG</a:t>
            </a:r>
            <a:r>
              <a:rPr lang="en-GB" sz="2000" dirty="0"/>
              <a:t> of tasks is created to be executed by the engine and It consists of a set of vertices and directed edges connecting them. </a:t>
            </a:r>
          </a:p>
          <a:p>
            <a:pPr marL="357188" indent="-357188">
              <a:lnSpc>
                <a:spcPct val="110000"/>
              </a:lnSpc>
              <a:spcBef>
                <a:spcPts val="1200"/>
              </a:spcBef>
              <a:spcAft>
                <a:spcPts val="600"/>
              </a:spcAft>
            </a:pPr>
            <a:r>
              <a:rPr lang="en-GB" sz="2000" dirty="0"/>
              <a:t>In the MapReduce case, the </a:t>
            </a:r>
            <a:r>
              <a:rPr lang="en-GB" sz="2000" b="1" dirty="0"/>
              <a:t>DAG</a:t>
            </a:r>
            <a:r>
              <a:rPr lang="en-GB" sz="2000" dirty="0"/>
              <a:t> consists of only two vertices, with </a:t>
            </a:r>
            <a:r>
              <a:rPr lang="en-GB" sz="2000" b="1" dirty="0"/>
              <a:t>one vertex </a:t>
            </a:r>
            <a:r>
              <a:rPr lang="en-GB" sz="2000" dirty="0"/>
              <a:t>for the </a:t>
            </a:r>
            <a:r>
              <a:rPr lang="en-GB" sz="2000" b="1" dirty="0"/>
              <a:t>map task </a:t>
            </a:r>
            <a:r>
              <a:rPr lang="en-GB" sz="2000" dirty="0"/>
              <a:t>and the other one for the </a:t>
            </a:r>
            <a:r>
              <a:rPr lang="en-GB" sz="2000" b="1" dirty="0"/>
              <a:t>reduce task</a:t>
            </a:r>
            <a:r>
              <a:rPr lang="en-GB" sz="2000" dirty="0"/>
              <a:t>. </a:t>
            </a:r>
            <a:r>
              <a:rPr lang="en-GB" sz="2000" u="sng" dirty="0"/>
              <a:t>The edge is directed from the map vertex to the reduce vertex</a:t>
            </a:r>
            <a:r>
              <a:rPr lang="en-GB" sz="2000" dirty="0"/>
              <a:t>. </a:t>
            </a:r>
          </a:p>
          <a:p>
            <a:pPr marL="357188" indent="-357188">
              <a:lnSpc>
                <a:spcPct val="110000"/>
              </a:lnSpc>
              <a:spcBef>
                <a:spcPts val="1200"/>
              </a:spcBef>
              <a:spcAft>
                <a:spcPts val="600"/>
              </a:spcAft>
            </a:pPr>
            <a:r>
              <a:rPr lang="en-GB" sz="2000" dirty="0"/>
              <a:t>The in-memory data processing combined with its DAG-based data processing engine makes Spark very efficient. </a:t>
            </a:r>
          </a:p>
          <a:p>
            <a:pPr marL="357188" indent="-357188">
              <a:lnSpc>
                <a:spcPct val="110000"/>
              </a:lnSpc>
              <a:spcBef>
                <a:spcPts val="1200"/>
              </a:spcBef>
              <a:spcAft>
                <a:spcPts val="600"/>
              </a:spcAft>
            </a:pPr>
            <a:r>
              <a:rPr lang="en-GB" sz="2000" dirty="0"/>
              <a:t>Spark comes with utilities that can give excellent visualization of the </a:t>
            </a:r>
            <a:r>
              <a:rPr lang="en-GB" sz="2000" b="1" dirty="0"/>
              <a:t>DAG</a:t>
            </a:r>
            <a:r>
              <a:rPr lang="en-GB" sz="2000" dirty="0"/>
              <a:t> of any Spark job that is running. </a:t>
            </a:r>
            <a:endParaRPr lang="en-GB" sz="2200" dirty="0"/>
          </a:p>
        </p:txBody>
      </p:sp>
    </p:spTree>
    <p:extLst>
      <p:ext uri="{BB962C8B-B14F-4D97-AF65-F5344CB8AC3E}">
        <p14:creationId xmlns:p14="http://schemas.microsoft.com/office/powerpoint/2010/main" val="3245543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B7AE-9584-4EAB-B671-309A898E1B5E}"/>
              </a:ext>
            </a:extLst>
          </p:cNvPr>
          <p:cNvSpPr>
            <a:spLocks noGrp="1"/>
          </p:cNvSpPr>
          <p:nvPr>
            <p:ph type="title"/>
          </p:nvPr>
        </p:nvSpPr>
        <p:spPr/>
        <p:txBody>
          <a:bodyPr/>
          <a:lstStyle/>
          <a:p>
            <a:r>
              <a:rPr lang="en-IE" dirty="0"/>
              <a:t>Spark Programming Paradigm</a:t>
            </a:r>
            <a:endParaRPr lang="en-GB" dirty="0"/>
          </a:p>
        </p:txBody>
      </p:sp>
      <p:sp>
        <p:nvSpPr>
          <p:cNvPr id="3" name="Content Placeholder 2">
            <a:extLst>
              <a:ext uri="{FF2B5EF4-FFF2-40B4-BE49-F238E27FC236}">
                <a16:creationId xmlns:a16="http://schemas.microsoft.com/office/drawing/2014/main" id="{612579AD-D3A6-45AD-ACC2-25FE24D730E6}"/>
              </a:ext>
            </a:extLst>
          </p:cNvPr>
          <p:cNvSpPr>
            <a:spLocks noGrp="1"/>
          </p:cNvSpPr>
          <p:nvPr>
            <p:ph idx="1"/>
          </p:nvPr>
        </p:nvSpPr>
        <p:spPr>
          <a:xfrm>
            <a:off x="838200" y="1540476"/>
            <a:ext cx="7704438" cy="5342239"/>
          </a:xfrm>
        </p:spPr>
        <p:txBody>
          <a:bodyPr>
            <a:normAutofit/>
          </a:bodyPr>
          <a:lstStyle/>
          <a:p>
            <a:pPr marL="357188" indent="-357188">
              <a:lnSpc>
                <a:spcPct val="110000"/>
              </a:lnSpc>
              <a:spcBef>
                <a:spcPts val="600"/>
              </a:spcBef>
              <a:spcAft>
                <a:spcPts val="1200"/>
              </a:spcAft>
              <a:buClr>
                <a:schemeClr val="tx1">
                  <a:lumMod val="65000"/>
                  <a:lumOff val="35000"/>
                </a:schemeClr>
              </a:buClr>
              <a:buSzPct val="100000"/>
            </a:pPr>
            <a:r>
              <a:rPr lang="en-GB" sz="2000" dirty="0"/>
              <a:t>The Spark programming paradigm is very powerful and exposes a uniform programming model supporting the application development in multiple programming languages. </a:t>
            </a:r>
          </a:p>
          <a:p>
            <a:pPr marL="357188" indent="-357188">
              <a:lnSpc>
                <a:spcPct val="110000"/>
              </a:lnSpc>
              <a:spcBef>
                <a:spcPts val="600"/>
              </a:spcBef>
              <a:spcAft>
                <a:spcPts val="1200"/>
              </a:spcAft>
              <a:buClr>
                <a:schemeClr val="tx1">
                  <a:lumMod val="65000"/>
                  <a:lumOff val="35000"/>
                </a:schemeClr>
              </a:buClr>
              <a:buSzPct val="100000"/>
            </a:pPr>
            <a:r>
              <a:rPr lang="en-GB" sz="2000" b="1" dirty="0"/>
              <a:t>Apache Spark </a:t>
            </a:r>
            <a:r>
              <a:rPr lang="en-GB" sz="2000" dirty="0"/>
              <a:t>supports programming in Scala, Java, Python, and R even though there is no functional parity across all the programming languages supported. </a:t>
            </a:r>
          </a:p>
          <a:p>
            <a:pPr marL="357188" indent="-357188">
              <a:lnSpc>
                <a:spcPct val="110000"/>
              </a:lnSpc>
              <a:spcBef>
                <a:spcPts val="600"/>
              </a:spcBef>
              <a:spcAft>
                <a:spcPts val="1200"/>
              </a:spcAft>
              <a:buClr>
                <a:schemeClr val="tx1">
                  <a:lumMod val="65000"/>
                  <a:lumOff val="35000"/>
                </a:schemeClr>
              </a:buClr>
              <a:buSzPct val="100000"/>
            </a:pPr>
            <a:r>
              <a:rPr lang="en-GB" sz="2000" dirty="0"/>
              <a:t>Apart from writing Spark applications in these programming languages, Spark has an </a:t>
            </a:r>
            <a:r>
              <a:rPr lang="en-GB" sz="2000" b="1" u="sng" dirty="0"/>
              <a:t>interactive shell with Read, Evaluate, Print, and Loop (REPL) </a:t>
            </a:r>
            <a:r>
              <a:rPr lang="en-GB" sz="2000" dirty="0"/>
              <a:t>capabilities for the programming languages Scala, Python, and R. </a:t>
            </a:r>
          </a:p>
          <a:p>
            <a:pPr marL="357188" indent="-357188">
              <a:lnSpc>
                <a:spcPct val="110000"/>
              </a:lnSpc>
              <a:spcBef>
                <a:spcPts val="600"/>
              </a:spcBef>
              <a:spcAft>
                <a:spcPts val="1200"/>
              </a:spcAft>
              <a:buClr>
                <a:schemeClr val="tx1">
                  <a:lumMod val="65000"/>
                  <a:lumOff val="35000"/>
                </a:schemeClr>
              </a:buClr>
              <a:buSzPct val="100000"/>
            </a:pPr>
            <a:r>
              <a:rPr lang="en-GB" sz="2000" kern="0" dirty="0">
                <a:solidFill>
                  <a:schemeClr val="tx1"/>
                </a:solidFill>
              </a:rPr>
              <a:t>The Spark </a:t>
            </a:r>
            <a:r>
              <a:rPr lang="en-GB" sz="2000" b="1" kern="0" dirty="0">
                <a:solidFill>
                  <a:schemeClr val="tx1"/>
                </a:solidFill>
              </a:rPr>
              <a:t>REPL</a:t>
            </a:r>
            <a:r>
              <a:rPr lang="en-GB" sz="2000" kern="0" dirty="0">
                <a:solidFill>
                  <a:schemeClr val="tx1"/>
                </a:solidFill>
              </a:rPr>
              <a:t> is a very versatile tool that can be used to try and test Spark application code in an interactive fashion. The Spark </a:t>
            </a:r>
            <a:r>
              <a:rPr lang="en-GB" sz="2000" b="1" kern="0" dirty="0">
                <a:solidFill>
                  <a:schemeClr val="tx1"/>
                </a:solidFill>
              </a:rPr>
              <a:t>REPL </a:t>
            </a:r>
            <a:r>
              <a:rPr lang="en-GB" sz="2000" kern="0" dirty="0">
                <a:solidFill>
                  <a:schemeClr val="tx1"/>
                </a:solidFill>
              </a:rPr>
              <a:t>enables easy prototyping, debugging, and some other features.</a:t>
            </a:r>
            <a:endParaRPr lang="en-GB" sz="2000" dirty="0"/>
          </a:p>
        </p:txBody>
      </p:sp>
      <p:sp>
        <p:nvSpPr>
          <p:cNvPr id="4" name="Slide Number Placeholder 3">
            <a:extLst>
              <a:ext uri="{FF2B5EF4-FFF2-40B4-BE49-F238E27FC236}">
                <a16:creationId xmlns:a16="http://schemas.microsoft.com/office/drawing/2014/main" id="{60C65DEB-B561-4848-8B5A-5F1A24DB74E7}"/>
              </a:ext>
            </a:extLst>
          </p:cNvPr>
          <p:cNvSpPr>
            <a:spLocks noGrp="1"/>
          </p:cNvSpPr>
          <p:nvPr>
            <p:ph type="sldNum" sz="quarter" idx="12"/>
          </p:nvPr>
        </p:nvSpPr>
        <p:spPr/>
        <p:txBody>
          <a:bodyPr/>
          <a:lstStyle/>
          <a:p>
            <a:fld id="{6C8DB4F7-D883-4928-8961-38134A510B78}" type="slidenum">
              <a:rPr lang="en-GB" smtClean="0"/>
              <a:t>18</a:t>
            </a:fld>
            <a:endParaRPr lang="en-GB" dirty="0"/>
          </a:p>
        </p:txBody>
      </p:sp>
      <p:pic>
        <p:nvPicPr>
          <p:cNvPr id="7" name="Picture 6">
            <a:extLst>
              <a:ext uri="{FF2B5EF4-FFF2-40B4-BE49-F238E27FC236}">
                <a16:creationId xmlns:a16="http://schemas.microsoft.com/office/drawing/2014/main" id="{045459FC-6676-44AF-982F-B3F9D1C71C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90188" y="4254519"/>
            <a:ext cx="3457868" cy="1863316"/>
          </a:xfrm>
          <a:prstGeom prst="rect">
            <a:avLst/>
          </a:prstGeom>
          <a:noFill/>
          <a:ln>
            <a:noFill/>
          </a:ln>
        </p:spPr>
      </p:pic>
      <p:pic>
        <p:nvPicPr>
          <p:cNvPr id="7172" name="Picture 4" descr="Cluster Mode Overview - Spark 3.2.1 Documentation">
            <a:extLst>
              <a:ext uri="{FF2B5EF4-FFF2-40B4-BE49-F238E27FC236}">
                <a16:creationId xmlns:a16="http://schemas.microsoft.com/office/drawing/2014/main" id="{F1D05E49-2A22-47BD-9F32-7D3552C20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436" y="1921793"/>
            <a:ext cx="3579855" cy="171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672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C3C74-039C-4F61-9E8B-3BDF75D54ABD}"/>
              </a:ext>
            </a:extLst>
          </p:cNvPr>
          <p:cNvSpPr>
            <a:spLocks noGrp="1"/>
          </p:cNvSpPr>
          <p:nvPr>
            <p:ph type="title"/>
          </p:nvPr>
        </p:nvSpPr>
        <p:spPr/>
        <p:txBody>
          <a:bodyPr/>
          <a:lstStyle/>
          <a:p>
            <a:r>
              <a:rPr lang="en-IE" dirty="0"/>
              <a:t>Spark Programming Paradigm</a:t>
            </a:r>
            <a:endParaRPr lang="en-GB" dirty="0"/>
          </a:p>
        </p:txBody>
      </p:sp>
      <p:sp>
        <p:nvSpPr>
          <p:cNvPr id="3" name="Content Placeholder 2">
            <a:extLst>
              <a:ext uri="{FF2B5EF4-FFF2-40B4-BE49-F238E27FC236}">
                <a16:creationId xmlns:a16="http://schemas.microsoft.com/office/drawing/2014/main" id="{C62698E2-3684-4408-BBAE-3614AB28FD22}"/>
              </a:ext>
            </a:extLst>
          </p:cNvPr>
          <p:cNvSpPr>
            <a:spLocks noGrp="1"/>
          </p:cNvSpPr>
          <p:nvPr>
            <p:ph idx="1"/>
          </p:nvPr>
        </p:nvSpPr>
        <p:spPr>
          <a:xfrm>
            <a:off x="838200" y="1564995"/>
            <a:ext cx="10372725" cy="3568886"/>
          </a:xfrm>
        </p:spPr>
        <p:txBody>
          <a:bodyPr>
            <a:normAutofit/>
          </a:bodyPr>
          <a:lstStyle/>
          <a:p>
            <a:pPr marL="357188" indent="-357188">
              <a:spcBef>
                <a:spcPts val="600"/>
              </a:spcBef>
              <a:spcAft>
                <a:spcPts val="1200"/>
              </a:spcAft>
              <a:buClr>
                <a:schemeClr val="tx1">
                  <a:lumMod val="65000"/>
                  <a:lumOff val="35000"/>
                </a:schemeClr>
              </a:buClr>
              <a:buSzPct val="100000"/>
            </a:pPr>
            <a:r>
              <a:rPr lang="en-GB" sz="1800" dirty="0"/>
              <a:t>In any distributed application, it is common to have a driver program that controls the execution and there will be one or more worker nodes. </a:t>
            </a:r>
          </a:p>
          <a:p>
            <a:pPr marL="357188" indent="-357188">
              <a:spcBef>
                <a:spcPts val="600"/>
              </a:spcBef>
              <a:spcAft>
                <a:spcPts val="1200"/>
              </a:spcAft>
              <a:buClr>
                <a:schemeClr val="tx1">
                  <a:lumMod val="65000"/>
                  <a:lumOff val="35000"/>
                </a:schemeClr>
              </a:buClr>
              <a:buSzPct val="100000"/>
            </a:pPr>
            <a:r>
              <a:rPr lang="en-GB" sz="1800" dirty="0"/>
              <a:t>The driver program allocates the tasks to the appropriate workers. </a:t>
            </a:r>
          </a:p>
          <a:p>
            <a:pPr marL="357188" indent="-357188">
              <a:spcBef>
                <a:spcPts val="600"/>
              </a:spcBef>
              <a:spcAft>
                <a:spcPts val="1200"/>
              </a:spcAft>
              <a:buClr>
                <a:schemeClr val="tx1">
                  <a:lumMod val="65000"/>
                  <a:lumOff val="35000"/>
                </a:schemeClr>
              </a:buClr>
              <a:buSzPct val="100000"/>
            </a:pPr>
            <a:r>
              <a:rPr lang="en-GB" sz="1800" dirty="0"/>
              <a:t>In the case of a Spark application, its </a:t>
            </a:r>
            <a:r>
              <a:rPr lang="en-GB" sz="1800" b="1" dirty="0" err="1"/>
              <a:t>SparkContext</a:t>
            </a:r>
            <a:r>
              <a:rPr lang="en-GB" sz="1800" b="1" dirty="0"/>
              <a:t> </a:t>
            </a:r>
            <a:r>
              <a:rPr lang="en-GB" sz="1800" dirty="0"/>
              <a:t>object is the driver program and it communicates with the appropriate cluster manager to run the tasks. </a:t>
            </a:r>
          </a:p>
          <a:p>
            <a:pPr marL="357188" indent="-357188">
              <a:spcBef>
                <a:spcPts val="600"/>
              </a:spcBef>
              <a:spcAft>
                <a:spcPts val="1200"/>
              </a:spcAft>
              <a:buClr>
                <a:schemeClr val="tx1">
                  <a:lumMod val="65000"/>
                  <a:lumOff val="35000"/>
                </a:schemeClr>
              </a:buClr>
              <a:buSzPct val="100000"/>
            </a:pPr>
            <a:r>
              <a:rPr lang="en-GB" sz="1800" dirty="0"/>
              <a:t>The </a:t>
            </a:r>
            <a:r>
              <a:rPr lang="en-GB" sz="1800" b="1" dirty="0"/>
              <a:t>Spark master</a:t>
            </a:r>
            <a:r>
              <a:rPr lang="en-GB" sz="1800" dirty="0"/>
              <a:t>, which is part of the Spark core library, the Mesos master, and the Hadoop YARN Resource Manager, are some of the cluster managers that Spark supports. </a:t>
            </a:r>
          </a:p>
          <a:p>
            <a:pPr marL="357188" indent="-357188">
              <a:spcBef>
                <a:spcPts val="600"/>
              </a:spcBef>
              <a:spcAft>
                <a:spcPts val="1200"/>
              </a:spcAft>
              <a:buClr>
                <a:schemeClr val="tx1">
                  <a:lumMod val="65000"/>
                  <a:lumOff val="35000"/>
                </a:schemeClr>
              </a:buClr>
              <a:buSzPct val="100000"/>
            </a:pPr>
            <a:r>
              <a:rPr lang="en-GB" sz="1800" dirty="0"/>
              <a:t>In the case of a </a:t>
            </a:r>
            <a:r>
              <a:rPr lang="en-GB" sz="1800" b="1" dirty="0"/>
              <a:t>Hadoop YARN </a:t>
            </a:r>
            <a:r>
              <a:rPr lang="en-GB" sz="1800" dirty="0"/>
              <a:t>deployment of </a:t>
            </a:r>
            <a:r>
              <a:rPr lang="en-GB" sz="1800" b="1" dirty="0"/>
              <a:t>Spark</a:t>
            </a:r>
            <a:r>
              <a:rPr lang="en-GB" sz="1800" dirty="0"/>
              <a:t>, the </a:t>
            </a:r>
            <a:r>
              <a:rPr lang="en-GB" sz="1800" b="1" dirty="0"/>
              <a:t>Spark driver </a:t>
            </a:r>
            <a:r>
              <a:rPr lang="en-GB" sz="1800" dirty="0"/>
              <a:t>program runs inside the </a:t>
            </a:r>
            <a:r>
              <a:rPr lang="en-GB" sz="1800" b="1" dirty="0"/>
              <a:t>Hadoop YARN </a:t>
            </a:r>
            <a:r>
              <a:rPr lang="en-GB" sz="1800" dirty="0"/>
              <a:t>application master process or the Spark driver program runs as a client to the </a:t>
            </a:r>
            <a:r>
              <a:rPr lang="en-GB" sz="1800" b="1" dirty="0"/>
              <a:t>Hadoop YARN</a:t>
            </a:r>
            <a:r>
              <a:rPr lang="en-GB" sz="1800" dirty="0"/>
              <a:t>. Figure below describes the standalone deployment of Spark.</a:t>
            </a:r>
            <a:endParaRPr lang="en-IE" sz="1800" dirty="0"/>
          </a:p>
        </p:txBody>
      </p:sp>
      <p:sp>
        <p:nvSpPr>
          <p:cNvPr id="4" name="Slide Number Placeholder 3">
            <a:extLst>
              <a:ext uri="{FF2B5EF4-FFF2-40B4-BE49-F238E27FC236}">
                <a16:creationId xmlns:a16="http://schemas.microsoft.com/office/drawing/2014/main" id="{D4F7E795-0544-4E5A-A040-0855BBDE6E36}"/>
              </a:ext>
            </a:extLst>
          </p:cNvPr>
          <p:cNvSpPr>
            <a:spLocks noGrp="1"/>
          </p:cNvSpPr>
          <p:nvPr>
            <p:ph type="sldNum" sz="quarter" idx="12"/>
          </p:nvPr>
        </p:nvSpPr>
        <p:spPr/>
        <p:txBody>
          <a:bodyPr/>
          <a:lstStyle/>
          <a:p>
            <a:fld id="{6C8DB4F7-D883-4928-8961-38134A510B78}" type="slidenum">
              <a:rPr lang="en-GB" smtClean="0"/>
              <a:t>19</a:t>
            </a:fld>
            <a:endParaRPr lang="en-GB" dirty="0"/>
          </a:p>
        </p:txBody>
      </p:sp>
      <p:pic>
        <p:nvPicPr>
          <p:cNvPr id="8194" name="Picture 2" descr="Cluster Mode Overview - Spark 3.2.1 Documentation">
            <a:extLst>
              <a:ext uri="{FF2B5EF4-FFF2-40B4-BE49-F238E27FC236}">
                <a16:creationId xmlns:a16="http://schemas.microsoft.com/office/drawing/2014/main" id="{9A4D05F4-4694-4E49-9EFD-6DCE89904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312" y="5133880"/>
            <a:ext cx="3530428" cy="16941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ache Spark Architecture - Apache Spark Framework - Intellipaat">
            <a:extLst>
              <a:ext uri="{FF2B5EF4-FFF2-40B4-BE49-F238E27FC236}">
                <a16:creationId xmlns:a16="http://schemas.microsoft.com/office/drawing/2014/main" id="{9DE0D914-FA3E-4B82-B80B-E9F9BA5BE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621" y="5280749"/>
            <a:ext cx="3999470" cy="134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750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Agenda</a:t>
            </a:r>
          </a:p>
        </p:txBody>
      </p:sp>
      <p:sp>
        <p:nvSpPr>
          <p:cNvPr id="3" name="Espaço Reservado para Conteúdo 2"/>
          <p:cNvSpPr>
            <a:spLocks noGrp="1"/>
          </p:cNvSpPr>
          <p:nvPr>
            <p:ph idx="1"/>
          </p:nvPr>
        </p:nvSpPr>
        <p:spPr>
          <a:xfrm>
            <a:off x="1270000" y="1619249"/>
            <a:ext cx="9788525" cy="5208761"/>
          </a:xfrm>
        </p:spPr>
        <p:txBody>
          <a:bodyPr>
            <a:normAutofit fontScale="70000" lnSpcReduction="20000"/>
          </a:bodyPr>
          <a:lstStyle/>
          <a:p>
            <a:pPr marL="447675" indent="-447675">
              <a:lnSpc>
                <a:spcPct val="100000"/>
              </a:lnSpc>
              <a:spcBef>
                <a:spcPts val="1200"/>
              </a:spcBef>
              <a:spcAft>
                <a:spcPts val="600"/>
              </a:spcAft>
            </a:pPr>
            <a:r>
              <a:rPr lang="en-GB" dirty="0"/>
              <a:t>Introduction to Apache Spark</a:t>
            </a:r>
          </a:p>
          <a:p>
            <a:pPr marL="447675" indent="-447675">
              <a:lnSpc>
                <a:spcPct val="100000"/>
              </a:lnSpc>
              <a:spcBef>
                <a:spcPts val="1200"/>
              </a:spcBef>
              <a:spcAft>
                <a:spcPts val="600"/>
              </a:spcAft>
            </a:pPr>
            <a:r>
              <a:rPr lang="en-GB" dirty="0"/>
              <a:t>Apache Spark: Components</a:t>
            </a:r>
          </a:p>
          <a:p>
            <a:pPr marL="447675" indent="-447675">
              <a:lnSpc>
                <a:spcPct val="100000"/>
              </a:lnSpc>
              <a:spcBef>
                <a:spcPts val="1200"/>
              </a:spcBef>
              <a:spcAft>
                <a:spcPts val="600"/>
              </a:spcAft>
            </a:pPr>
            <a:r>
              <a:rPr lang="en-GB" dirty="0"/>
              <a:t>Apache Spark Components: Spark SQL, Spark Streaming, </a:t>
            </a:r>
            <a:r>
              <a:rPr lang="en-GB" dirty="0" err="1"/>
              <a:t>MLib</a:t>
            </a:r>
            <a:endParaRPr lang="en-GB" dirty="0"/>
          </a:p>
          <a:p>
            <a:pPr marL="447675" indent="-447675">
              <a:lnSpc>
                <a:spcPct val="100000"/>
              </a:lnSpc>
              <a:spcBef>
                <a:spcPts val="1200"/>
              </a:spcBef>
              <a:spcAft>
                <a:spcPts val="600"/>
              </a:spcAft>
            </a:pPr>
            <a:r>
              <a:rPr lang="en-GB" dirty="0"/>
              <a:t>RDD Basics and Spark File Based Input Methods</a:t>
            </a:r>
          </a:p>
          <a:p>
            <a:pPr marL="447675" indent="-447675">
              <a:lnSpc>
                <a:spcPct val="100000"/>
              </a:lnSpc>
              <a:spcBef>
                <a:spcPts val="1200"/>
              </a:spcBef>
              <a:spcAft>
                <a:spcPts val="600"/>
              </a:spcAft>
            </a:pPr>
            <a:r>
              <a:rPr lang="en-GB" dirty="0"/>
              <a:t>Comparison of Spark and </a:t>
            </a:r>
            <a:r>
              <a:rPr lang="en-GB" dirty="0" err="1"/>
              <a:t>Mapreduce</a:t>
            </a:r>
            <a:endParaRPr lang="en-GB" dirty="0"/>
          </a:p>
          <a:p>
            <a:pPr marL="447675" indent="-447675">
              <a:lnSpc>
                <a:spcPct val="100000"/>
              </a:lnSpc>
              <a:spcBef>
                <a:spcPts val="1200"/>
              </a:spcBef>
              <a:spcAft>
                <a:spcPts val="600"/>
              </a:spcAft>
            </a:pPr>
            <a:r>
              <a:rPr lang="en-GB" dirty="0"/>
              <a:t>Spark Programming Paradigm</a:t>
            </a:r>
          </a:p>
          <a:p>
            <a:pPr marL="447675" indent="-447675">
              <a:lnSpc>
                <a:spcPct val="100000"/>
              </a:lnSpc>
              <a:spcBef>
                <a:spcPts val="1200"/>
              </a:spcBef>
              <a:spcAft>
                <a:spcPts val="600"/>
              </a:spcAft>
            </a:pPr>
            <a:r>
              <a:rPr lang="en-GB" dirty="0"/>
              <a:t>Spark and the Hadoop Environment</a:t>
            </a:r>
          </a:p>
          <a:p>
            <a:pPr marL="447675" indent="-447675">
              <a:lnSpc>
                <a:spcPct val="100000"/>
              </a:lnSpc>
              <a:spcBef>
                <a:spcPts val="1200"/>
              </a:spcBef>
              <a:spcAft>
                <a:spcPts val="600"/>
              </a:spcAft>
            </a:pPr>
            <a:r>
              <a:rPr lang="en-GB" dirty="0"/>
              <a:t>Apache Spark Architecture</a:t>
            </a:r>
          </a:p>
          <a:p>
            <a:pPr marL="447675" indent="-447675">
              <a:lnSpc>
                <a:spcPct val="100000"/>
              </a:lnSpc>
              <a:spcBef>
                <a:spcPts val="1200"/>
              </a:spcBef>
              <a:spcAft>
                <a:spcPts val="600"/>
              </a:spcAft>
            </a:pPr>
            <a:r>
              <a:rPr lang="en-GB" dirty="0"/>
              <a:t>Spark Programming Model</a:t>
            </a:r>
          </a:p>
          <a:p>
            <a:pPr marL="447675" indent="-447675">
              <a:lnSpc>
                <a:spcPct val="100000"/>
              </a:lnSpc>
              <a:spcBef>
                <a:spcPts val="1200"/>
              </a:spcBef>
              <a:spcAft>
                <a:spcPts val="600"/>
              </a:spcAft>
            </a:pPr>
            <a:r>
              <a:rPr lang="en-GB" dirty="0" err="1"/>
              <a:t>Dataframes</a:t>
            </a:r>
            <a:r>
              <a:rPr lang="en-GB" dirty="0"/>
              <a:t> and Spark SQL</a:t>
            </a:r>
          </a:p>
          <a:p>
            <a:pPr marL="447675" indent="-447675">
              <a:lnSpc>
                <a:spcPct val="100000"/>
              </a:lnSpc>
              <a:spcBef>
                <a:spcPts val="1200"/>
              </a:spcBef>
              <a:spcAft>
                <a:spcPts val="600"/>
              </a:spcAft>
            </a:pPr>
            <a:r>
              <a:rPr lang="en-GB" dirty="0"/>
              <a:t>Spark ML</a:t>
            </a:r>
          </a:p>
        </p:txBody>
      </p:sp>
      <p:sp>
        <p:nvSpPr>
          <p:cNvPr id="4" name="Slide Number Placeholder 3">
            <a:extLst>
              <a:ext uri="{FF2B5EF4-FFF2-40B4-BE49-F238E27FC236}">
                <a16:creationId xmlns:a16="http://schemas.microsoft.com/office/drawing/2014/main" id="{F03D5376-7649-4544-8065-26AE65ED6A38}"/>
              </a:ext>
            </a:extLst>
          </p:cNvPr>
          <p:cNvSpPr>
            <a:spLocks noGrp="1"/>
          </p:cNvSpPr>
          <p:nvPr>
            <p:ph type="sldNum" sz="quarter" idx="12"/>
          </p:nvPr>
        </p:nvSpPr>
        <p:spPr/>
        <p:txBody>
          <a:bodyPr/>
          <a:lstStyle/>
          <a:p>
            <a:fld id="{6C8DB4F7-D883-4928-8961-38134A510B78}" type="slidenum">
              <a:rPr lang="en-GB" smtClean="0"/>
              <a:t>2</a:t>
            </a:fld>
            <a:endParaRPr lang="en-GB" dirty="0"/>
          </a:p>
        </p:txBody>
      </p:sp>
    </p:spTree>
    <p:extLst>
      <p:ext uri="{BB962C8B-B14F-4D97-AF65-F5344CB8AC3E}">
        <p14:creationId xmlns:p14="http://schemas.microsoft.com/office/powerpoint/2010/main" val="1069706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0794B-D5CD-4B3D-A4F5-4C3B6AD5470F}"/>
              </a:ext>
            </a:extLst>
          </p:cNvPr>
          <p:cNvSpPr>
            <a:spLocks noGrp="1"/>
          </p:cNvSpPr>
          <p:nvPr>
            <p:ph type="title"/>
          </p:nvPr>
        </p:nvSpPr>
        <p:spPr>
          <a:xfrm>
            <a:off x="838200" y="100802"/>
            <a:ext cx="9022237" cy="1325563"/>
          </a:xfrm>
        </p:spPr>
        <p:txBody>
          <a:bodyPr/>
          <a:lstStyle/>
          <a:p>
            <a:r>
              <a:rPr lang="en-GB" dirty="0"/>
              <a:t>Spark and Hadoop Environment</a:t>
            </a:r>
          </a:p>
        </p:txBody>
      </p:sp>
      <p:sp>
        <p:nvSpPr>
          <p:cNvPr id="3" name="Content Placeholder 2">
            <a:extLst>
              <a:ext uri="{FF2B5EF4-FFF2-40B4-BE49-F238E27FC236}">
                <a16:creationId xmlns:a16="http://schemas.microsoft.com/office/drawing/2014/main" id="{D0F189A5-840A-4144-A5AC-AADF33C39CA6}"/>
              </a:ext>
            </a:extLst>
          </p:cNvPr>
          <p:cNvSpPr>
            <a:spLocks noGrp="1"/>
          </p:cNvSpPr>
          <p:nvPr>
            <p:ph idx="1"/>
          </p:nvPr>
        </p:nvSpPr>
        <p:spPr>
          <a:xfrm>
            <a:off x="838200" y="1693628"/>
            <a:ext cx="7698850" cy="5164372"/>
          </a:xfrm>
        </p:spPr>
        <p:txBody>
          <a:bodyPr>
            <a:normAutofit/>
          </a:bodyPr>
          <a:lstStyle/>
          <a:p>
            <a:pPr marL="342900" indent="-342900">
              <a:lnSpc>
                <a:spcPct val="100000"/>
              </a:lnSpc>
              <a:spcBef>
                <a:spcPts val="600"/>
              </a:spcBef>
              <a:spcAft>
                <a:spcPts val="1200"/>
              </a:spcAft>
            </a:pPr>
            <a:r>
              <a:rPr lang="en-GB" sz="2000" b="1" dirty="0"/>
              <a:t>Apache Spark </a:t>
            </a:r>
            <a:r>
              <a:rPr lang="en-GB" sz="2000" dirty="0"/>
              <a:t>is a cluster computing framework for large-scale data processing. </a:t>
            </a:r>
          </a:p>
          <a:p>
            <a:pPr marL="342900" indent="-342900">
              <a:lnSpc>
                <a:spcPct val="100000"/>
              </a:lnSpc>
              <a:spcBef>
                <a:spcPts val="600"/>
              </a:spcBef>
              <a:spcAft>
                <a:spcPts val="1200"/>
              </a:spcAft>
            </a:pPr>
            <a:r>
              <a:rPr lang="en-GB" sz="2000" dirty="0"/>
              <a:t>It does not use MapReduce as an execution engine and It uses its own distributed runtime for executing work on a cluster. </a:t>
            </a:r>
          </a:p>
          <a:p>
            <a:pPr marL="342900" indent="-342900">
              <a:lnSpc>
                <a:spcPct val="100000"/>
              </a:lnSpc>
              <a:spcBef>
                <a:spcPts val="600"/>
              </a:spcBef>
              <a:spcAft>
                <a:spcPts val="1200"/>
              </a:spcAft>
            </a:pPr>
            <a:r>
              <a:rPr lang="en-GB" sz="2000" dirty="0"/>
              <a:t>However, </a:t>
            </a:r>
            <a:r>
              <a:rPr lang="en-GB" sz="2000" b="1" dirty="0"/>
              <a:t>Spark</a:t>
            </a:r>
            <a:r>
              <a:rPr lang="en-GB" sz="2000" dirty="0"/>
              <a:t> has many parallels with MapReduce, in terms of both API and runtime.</a:t>
            </a:r>
          </a:p>
          <a:p>
            <a:pPr marL="342900" indent="-342900">
              <a:lnSpc>
                <a:spcPct val="100000"/>
              </a:lnSpc>
              <a:spcBef>
                <a:spcPts val="600"/>
              </a:spcBef>
              <a:spcAft>
                <a:spcPts val="1200"/>
              </a:spcAft>
            </a:pPr>
            <a:r>
              <a:rPr lang="en-GB" sz="2000" b="1" dirty="0"/>
              <a:t>Spark</a:t>
            </a:r>
            <a:r>
              <a:rPr lang="en-GB" sz="2000" dirty="0"/>
              <a:t> is closely integrated with Hadoop: </a:t>
            </a:r>
            <a:r>
              <a:rPr lang="en-GB" sz="2000" b="1" dirty="0"/>
              <a:t>it can run on YARN and works with Hadoop file formats and storage backends like HDFS.</a:t>
            </a:r>
          </a:p>
          <a:p>
            <a:pPr marL="342900" indent="-342900">
              <a:lnSpc>
                <a:spcPct val="100000"/>
              </a:lnSpc>
              <a:spcBef>
                <a:spcPts val="600"/>
              </a:spcBef>
              <a:spcAft>
                <a:spcPts val="1200"/>
              </a:spcAft>
            </a:pPr>
            <a:r>
              <a:rPr lang="en-GB" sz="2000" b="1" dirty="0"/>
              <a:t>Spark</a:t>
            </a:r>
            <a:r>
              <a:rPr lang="en-GB" sz="2000" dirty="0"/>
              <a:t> is best known for its ability to keep large working datasets in memory between jobs.</a:t>
            </a:r>
          </a:p>
          <a:p>
            <a:pPr marL="342900" indent="-342900">
              <a:lnSpc>
                <a:spcPct val="100000"/>
              </a:lnSpc>
              <a:spcBef>
                <a:spcPts val="600"/>
              </a:spcBef>
              <a:spcAft>
                <a:spcPts val="1200"/>
              </a:spcAft>
            </a:pPr>
            <a:r>
              <a:rPr lang="en-GB" sz="2000" dirty="0"/>
              <a:t>This capability allows </a:t>
            </a:r>
            <a:r>
              <a:rPr lang="en-GB" sz="2000" b="1" dirty="0"/>
              <a:t>Spark</a:t>
            </a:r>
            <a:r>
              <a:rPr lang="en-GB" sz="2000" dirty="0"/>
              <a:t> to outperform the equivalent MapReduce workflow.</a:t>
            </a:r>
            <a:endParaRPr lang="en-IE" sz="2000" dirty="0"/>
          </a:p>
        </p:txBody>
      </p:sp>
      <p:sp>
        <p:nvSpPr>
          <p:cNvPr id="4" name="Slide Number Placeholder 3">
            <a:extLst>
              <a:ext uri="{FF2B5EF4-FFF2-40B4-BE49-F238E27FC236}">
                <a16:creationId xmlns:a16="http://schemas.microsoft.com/office/drawing/2014/main" id="{8473225C-D4A4-42CB-ADC1-DB86EFF4D266}"/>
              </a:ext>
            </a:extLst>
          </p:cNvPr>
          <p:cNvSpPr>
            <a:spLocks noGrp="1"/>
          </p:cNvSpPr>
          <p:nvPr>
            <p:ph type="sldNum" sz="quarter" idx="12"/>
          </p:nvPr>
        </p:nvSpPr>
        <p:spPr/>
        <p:txBody>
          <a:bodyPr/>
          <a:lstStyle/>
          <a:p>
            <a:fld id="{6C8DB4F7-D883-4928-8961-38134A510B78}" type="slidenum">
              <a:rPr lang="en-GB" smtClean="0"/>
              <a:t>20</a:t>
            </a:fld>
            <a:endParaRPr lang="en-GB" dirty="0"/>
          </a:p>
        </p:txBody>
      </p:sp>
      <p:pic>
        <p:nvPicPr>
          <p:cNvPr id="5" name="Picture 2" descr="Image result for apache spark">
            <a:extLst>
              <a:ext uri="{FF2B5EF4-FFF2-40B4-BE49-F238E27FC236}">
                <a16:creationId xmlns:a16="http://schemas.microsoft.com/office/drawing/2014/main" id="{D3F5C176-FF6B-4FBC-806F-73EC08D10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7050" y="1765495"/>
            <a:ext cx="2816750" cy="29718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lated image">
            <a:extLst>
              <a:ext uri="{FF2B5EF4-FFF2-40B4-BE49-F238E27FC236}">
                <a16:creationId xmlns:a16="http://schemas.microsoft.com/office/drawing/2014/main" id="{45771F34-BD83-4C9F-AB89-DA5E63956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653" y="4786486"/>
            <a:ext cx="3281950" cy="16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32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7496-1E21-4ADD-AF42-38C99C080128}"/>
              </a:ext>
            </a:extLst>
          </p:cNvPr>
          <p:cNvSpPr>
            <a:spLocks noGrp="1"/>
          </p:cNvSpPr>
          <p:nvPr>
            <p:ph type="title"/>
          </p:nvPr>
        </p:nvSpPr>
        <p:spPr/>
        <p:txBody>
          <a:bodyPr/>
          <a:lstStyle/>
          <a:p>
            <a:r>
              <a:rPr lang="en-GB" dirty="0"/>
              <a:t>Spark and Hadoop Environment</a:t>
            </a:r>
          </a:p>
        </p:txBody>
      </p:sp>
      <p:sp>
        <p:nvSpPr>
          <p:cNvPr id="3" name="Content Placeholder 2">
            <a:extLst>
              <a:ext uri="{FF2B5EF4-FFF2-40B4-BE49-F238E27FC236}">
                <a16:creationId xmlns:a16="http://schemas.microsoft.com/office/drawing/2014/main" id="{3F10C537-80E0-4215-9631-9CAC971325F9}"/>
              </a:ext>
            </a:extLst>
          </p:cNvPr>
          <p:cNvSpPr>
            <a:spLocks noGrp="1"/>
          </p:cNvSpPr>
          <p:nvPr>
            <p:ph idx="1"/>
          </p:nvPr>
        </p:nvSpPr>
        <p:spPr>
          <a:xfrm>
            <a:off x="838199" y="1606379"/>
            <a:ext cx="6139250" cy="5241437"/>
          </a:xfrm>
        </p:spPr>
        <p:txBody>
          <a:bodyPr>
            <a:noAutofit/>
          </a:bodyPr>
          <a:lstStyle/>
          <a:p>
            <a:pPr marL="342900" indent="-342900">
              <a:lnSpc>
                <a:spcPct val="100000"/>
              </a:lnSpc>
              <a:spcBef>
                <a:spcPts val="600"/>
              </a:spcBef>
              <a:spcAft>
                <a:spcPts val="1200"/>
              </a:spcAft>
            </a:pPr>
            <a:r>
              <a:rPr lang="en-GB" sz="2000" b="1" dirty="0"/>
              <a:t>Apache Spark</a:t>
            </a:r>
            <a:r>
              <a:rPr lang="en-GB" sz="2000" dirty="0"/>
              <a:t> provides the </a:t>
            </a:r>
            <a:r>
              <a:rPr lang="en-GB" sz="2000" b="1" dirty="0"/>
              <a:t>RDD </a:t>
            </a:r>
            <a:r>
              <a:rPr lang="en-GB" sz="2000" dirty="0"/>
              <a:t>and it supports distributed processing on a cluster of nodes. In case of failure of nodes during processing, the spark framework can handle this by using the </a:t>
            </a:r>
            <a:r>
              <a:rPr lang="en-GB" sz="2000" b="1" dirty="0"/>
              <a:t>RDD</a:t>
            </a:r>
            <a:r>
              <a:rPr lang="en-GB" sz="2000" dirty="0"/>
              <a:t>. </a:t>
            </a:r>
          </a:p>
          <a:p>
            <a:pPr marL="342900" indent="-342900">
              <a:lnSpc>
                <a:spcPct val="100000"/>
              </a:lnSpc>
              <a:spcBef>
                <a:spcPts val="600"/>
              </a:spcBef>
              <a:spcAft>
                <a:spcPts val="1200"/>
              </a:spcAft>
            </a:pPr>
            <a:r>
              <a:rPr lang="en-GB" sz="2000" dirty="0"/>
              <a:t>If there is a huge amount of data to be processed and there are nodes available in the cluster, the framework should have the capability to split the big dataset into smaller chunks and distribute them to be processed on more than one node in a cluster, in parallel.</a:t>
            </a:r>
          </a:p>
          <a:p>
            <a:pPr marL="342900" indent="-342900">
              <a:lnSpc>
                <a:spcPct val="100000"/>
              </a:lnSpc>
              <a:spcBef>
                <a:spcPts val="600"/>
              </a:spcBef>
              <a:spcAft>
                <a:spcPts val="1200"/>
              </a:spcAft>
            </a:pPr>
            <a:r>
              <a:rPr lang="en-GB" sz="2000" b="1" dirty="0"/>
              <a:t>Spark</a:t>
            </a:r>
            <a:r>
              <a:rPr lang="en-GB" sz="2000" dirty="0"/>
              <a:t> is designed from the ground up to have its basic dataset abstraction capable of getting split into smaller pieces deterministically and distributed to more than one node in the cluster for parallel processing, while handling the failures in the nodes.</a:t>
            </a:r>
          </a:p>
        </p:txBody>
      </p:sp>
      <p:sp>
        <p:nvSpPr>
          <p:cNvPr id="4" name="Slide Number Placeholder 3">
            <a:extLst>
              <a:ext uri="{FF2B5EF4-FFF2-40B4-BE49-F238E27FC236}">
                <a16:creationId xmlns:a16="http://schemas.microsoft.com/office/drawing/2014/main" id="{604675ED-BE8B-40EE-A2DF-3675FC523CA9}"/>
              </a:ext>
            </a:extLst>
          </p:cNvPr>
          <p:cNvSpPr>
            <a:spLocks noGrp="1"/>
          </p:cNvSpPr>
          <p:nvPr>
            <p:ph type="sldNum" sz="quarter" idx="12"/>
          </p:nvPr>
        </p:nvSpPr>
        <p:spPr/>
        <p:txBody>
          <a:bodyPr/>
          <a:lstStyle/>
          <a:p>
            <a:fld id="{6C8DB4F7-D883-4928-8961-38134A510B78}" type="slidenum">
              <a:rPr lang="en-GB" smtClean="0"/>
              <a:t>21</a:t>
            </a:fld>
            <a:endParaRPr lang="en-GB" dirty="0"/>
          </a:p>
        </p:txBody>
      </p:sp>
      <p:pic>
        <p:nvPicPr>
          <p:cNvPr id="12290" name="Picture 2" descr="Hadoop and Spark execution flows. | Download Scientific Diagram">
            <a:extLst>
              <a:ext uri="{FF2B5EF4-FFF2-40B4-BE49-F238E27FC236}">
                <a16:creationId xmlns:a16="http://schemas.microsoft.com/office/drawing/2014/main" id="{89B8F429-F745-4DC7-8F5F-E7427D88F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6130" y="1639330"/>
            <a:ext cx="4871685" cy="28255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3">
            <a:extLst>
              <a:ext uri="{FF2B5EF4-FFF2-40B4-BE49-F238E27FC236}">
                <a16:creationId xmlns:a16="http://schemas.microsoft.com/office/drawing/2014/main" id="{22FB979C-D5A7-4C81-A142-CE934379CB94}"/>
              </a:ext>
            </a:extLst>
          </p:cNvPr>
          <p:cNvGraphicFramePr>
            <a:graphicFrameLocks noGrp="1"/>
          </p:cNvGraphicFramePr>
          <p:nvPr>
            <p:extLst>
              <p:ext uri="{D42A27DB-BD31-4B8C-83A1-F6EECF244321}">
                <p14:modId xmlns:p14="http://schemas.microsoft.com/office/powerpoint/2010/main" val="3697496177"/>
              </p:ext>
            </p:extLst>
          </p:nvPr>
        </p:nvGraphicFramePr>
        <p:xfrm>
          <a:off x="7035441" y="4674695"/>
          <a:ext cx="4942374" cy="2094861"/>
        </p:xfrm>
        <a:graphic>
          <a:graphicData uri="http://schemas.openxmlformats.org/drawingml/2006/table">
            <a:tbl>
              <a:tblPr firstRow="1" bandRow="1">
                <a:tableStyleId>{2D5ABB26-0587-4C30-8999-92F81FD0307C}</a:tableStyleId>
              </a:tblPr>
              <a:tblGrid>
                <a:gridCol w="1851703">
                  <a:extLst>
                    <a:ext uri="{9D8B030D-6E8A-4147-A177-3AD203B41FA5}">
                      <a16:colId xmlns:a16="http://schemas.microsoft.com/office/drawing/2014/main" val="20000"/>
                    </a:ext>
                  </a:extLst>
                </a:gridCol>
                <a:gridCol w="1128961">
                  <a:extLst>
                    <a:ext uri="{9D8B030D-6E8A-4147-A177-3AD203B41FA5}">
                      <a16:colId xmlns:a16="http://schemas.microsoft.com/office/drawing/2014/main" val="20001"/>
                    </a:ext>
                  </a:extLst>
                </a:gridCol>
                <a:gridCol w="1961710">
                  <a:extLst>
                    <a:ext uri="{9D8B030D-6E8A-4147-A177-3AD203B41FA5}">
                      <a16:colId xmlns:a16="http://schemas.microsoft.com/office/drawing/2014/main" val="20002"/>
                    </a:ext>
                  </a:extLst>
                </a:gridCol>
              </a:tblGrid>
              <a:tr h="298674">
                <a:tc>
                  <a:txBody>
                    <a:bodyPr/>
                    <a:lstStyle/>
                    <a:p>
                      <a:pPr marL="61594">
                        <a:lnSpc>
                          <a:spcPct val="100000"/>
                        </a:lnSpc>
                        <a:spcBef>
                          <a:spcPts val="320"/>
                        </a:spcBef>
                      </a:pPr>
                      <a:r>
                        <a:rPr sz="1050" b="1" dirty="0">
                          <a:solidFill>
                            <a:schemeClr val="accent5">
                              <a:lumMod val="75000"/>
                            </a:schemeClr>
                          </a:solidFill>
                        </a:rPr>
                        <a:t>Criteria</a:t>
                      </a:r>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50" b="1" dirty="0">
                          <a:solidFill>
                            <a:schemeClr val="accent5">
                              <a:lumMod val="75000"/>
                            </a:schemeClr>
                          </a:solidFill>
                        </a:rPr>
                        <a:t>MapReduce</a:t>
                      </a:r>
                      <a:endParaRPr sz="1050" b="1">
                        <a:solidFill>
                          <a:schemeClr val="accent5">
                            <a:lumMod val="75000"/>
                          </a:schemeClr>
                        </a:solidFill>
                      </a:endParaRPr>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50" b="1" dirty="0">
                          <a:solidFill>
                            <a:schemeClr val="accent5">
                              <a:lumMod val="75000"/>
                            </a:schemeClr>
                          </a:solidFill>
                        </a:rPr>
                        <a:t>Spark</a:t>
                      </a:r>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0"/>
                  </a:ext>
                </a:extLst>
              </a:tr>
              <a:tr h="322121">
                <a:tc>
                  <a:txBody>
                    <a:bodyPr/>
                    <a:lstStyle/>
                    <a:p>
                      <a:pPr marL="61594">
                        <a:lnSpc>
                          <a:spcPct val="100000"/>
                        </a:lnSpc>
                        <a:spcBef>
                          <a:spcPts val="320"/>
                        </a:spcBef>
                      </a:pPr>
                      <a:r>
                        <a:rPr sz="1000" dirty="0"/>
                        <a:t>Processing Speeds</a:t>
                      </a:r>
                      <a:endParaRPr sz="1000"/>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00" dirty="0"/>
                        <a:t>Good</a:t>
                      </a:r>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00" dirty="0"/>
                        <a:t>Excellent (up to 100 times faster)</a:t>
                      </a:r>
                      <a:endParaRPr sz="1000"/>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1"/>
                  </a:ext>
                </a:extLst>
              </a:tr>
              <a:tr h="326734">
                <a:tc>
                  <a:txBody>
                    <a:bodyPr/>
                    <a:lstStyle/>
                    <a:p>
                      <a:pPr marL="61594">
                        <a:lnSpc>
                          <a:spcPct val="100000"/>
                        </a:lnSpc>
                        <a:spcBef>
                          <a:spcPts val="320"/>
                        </a:spcBef>
                      </a:pPr>
                      <a:r>
                        <a:rPr sz="1000" dirty="0"/>
                        <a:t>Data caching</a:t>
                      </a:r>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00" dirty="0"/>
                        <a:t>Hard disk</a:t>
                      </a:r>
                      <a:endParaRPr sz="1000"/>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00" dirty="0"/>
                        <a:t>In-memory / Local Disk</a:t>
                      </a:r>
                      <a:endParaRPr sz="1000"/>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2"/>
                  </a:ext>
                </a:extLst>
              </a:tr>
              <a:tr h="298674">
                <a:tc>
                  <a:txBody>
                    <a:bodyPr/>
                    <a:lstStyle/>
                    <a:p>
                      <a:pPr marL="61594">
                        <a:lnSpc>
                          <a:spcPct val="100000"/>
                        </a:lnSpc>
                        <a:spcBef>
                          <a:spcPts val="325"/>
                        </a:spcBef>
                      </a:pPr>
                      <a:r>
                        <a:rPr sz="1000" dirty="0"/>
                        <a:t>Perform iterative jobs</a:t>
                      </a:r>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Average</a:t>
                      </a:r>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Excellent</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3"/>
                  </a:ext>
                </a:extLst>
              </a:tr>
              <a:tr h="350183">
                <a:tc>
                  <a:txBody>
                    <a:bodyPr/>
                    <a:lstStyle/>
                    <a:p>
                      <a:pPr marL="61594">
                        <a:lnSpc>
                          <a:spcPct val="100000"/>
                        </a:lnSpc>
                        <a:spcBef>
                          <a:spcPts val="325"/>
                        </a:spcBef>
                      </a:pPr>
                      <a:r>
                        <a:rPr sz="1000" dirty="0"/>
                        <a:t>Independent of Hadoop</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No</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Yes</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4"/>
                  </a:ext>
                </a:extLst>
              </a:tr>
              <a:tr h="490870">
                <a:tc>
                  <a:txBody>
                    <a:bodyPr/>
                    <a:lstStyle/>
                    <a:p>
                      <a:pPr marL="61594" marR="1028065">
                        <a:lnSpc>
                          <a:spcPct val="100000"/>
                        </a:lnSpc>
                        <a:spcBef>
                          <a:spcPts val="325"/>
                        </a:spcBef>
                      </a:pPr>
                      <a:r>
                        <a:rPr sz="1000" dirty="0"/>
                        <a:t>Machine learning  applications</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Average</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Excellent</a:t>
                      </a:r>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35751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6306-110B-44A2-BAC1-2AB1EBE8E344}"/>
              </a:ext>
            </a:extLst>
          </p:cNvPr>
          <p:cNvSpPr>
            <a:spLocks noGrp="1"/>
          </p:cNvSpPr>
          <p:nvPr>
            <p:ph type="title"/>
          </p:nvPr>
        </p:nvSpPr>
        <p:spPr/>
        <p:txBody>
          <a:bodyPr/>
          <a:lstStyle/>
          <a:p>
            <a:r>
              <a:rPr lang="en-GB" dirty="0"/>
              <a:t>Spark and the Hadoop Environment</a:t>
            </a:r>
          </a:p>
        </p:txBody>
      </p:sp>
      <p:sp>
        <p:nvSpPr>
          <p:cNvPr id="3" name="Content Placeholder 2">
            <a:extLst>
              <a:ext uri="{FF2B5EF4-FFF2-40B4-BE49-F238E27FC236}">
                <a16:creationId xmlns:a16="http://schemas.microsoft.com/office/drawing/2014/main" id="{208E9201-B685-4FD0-9AC9-87DA150FAF5B}"/>
              </a:ext>
            </a:extLst>
          </p:cNvPr>
          <p:cNvSpPr>
            <a:spLocks noGrp="1"/>
          </p:cNvSpPr>
          <p:nvPr>
            <p:ph idx="1"/>
          </p:nvPr>
        </p:nvSpPr>
        <p:spPr>
          <a:xfrm>
            <a:off x="1008237" y="1569606"/>
            <a:ext cx="10115550" cy="5235856"/>
          </a:xfrm>
        </p:spPr>
        <p:txBody>
          <a:bodyPr>
            <a:noAutofit/>
          </a:bodyPr>
          <a:lstStyle/>
          <a:p>
            <a:pPr marL="357188" indent="-357188">
              <a:lnSpc>
                <a:spcPct val="80000"/>
              </a:lnSpc>
              <a:spcBef>
                <a:spcPts val="600"/>
              </a:spcBef>
              <a:spcAft>
                <a:spcPts val="600"/>
              </a:spcAft>
            </a:pPr>
            <a:r>
              <a:rPr lang="en-GB" sz="2200" dirty="0"/>
              <a:t>Data is expensive to move</a:t>
            </a:r>
          </a:p>
          <a:p>
            <a:pPr marL="1076325" indent="-361950">
              <a:lnSpc>
                <a:spcPct val="80000"/>
              </a:lnSpc>
              <a:spcBef>
                <a:spcPts val="600"/>
              </a:spcBef>
              <a:spcAft>
                <a:spcPts val="600"/>
              </a:spcAft>
              <a:buFont typeface="Calibri" panose="020F0502020204030204" pitchFamily="34" charset="0"/>
              <a:buChar char="‒"/>
            </a:pPr>
            <a:r>
              <a:rPr lang="en-GB" sz="2200" dirty="0"/>
              <a:t>e.g., loading to local R / Python / etc., engines</a:t>
            </a:r>
          </a:p>
          <a:p>
            <a:pPr marL="357188" indent="-357188">
              <a:lnSpc>
                <a:spcPct val="80000"/>
              </a:lnSpc>
              <a:spcBef>
                <a:spcPts val="600"/>
              </a:spcBef>
              <a:spcAft>
                <a:spcPts val="600"/>
              </a:spcAft>
            </a:pPr>
            <a:r>
              <a:rPr lang="en-GB" sz="2200" dirty="0"/>
              <a:t>It is always better to do the computation where the data resides due to the following reasons</a:t>
            </a:r>
          </a:p>
          <a:p>
            <a:pPr marL="1076325" indent="-361950">
              <a:lnSpc>
                <a:spcPct val="80000"/>
              </a:lnSpc>
              <a:spcBef>
                <a:spcPts val="600"/>
              </a:spcBef>
              <a:spcAft>
                <a:spcPts val="600"/>
              </a:spcAft>
              <a:buFont typeface="Calibri" panose="020F0502020204030204" pitchFamily="34" charset="0"/>
              <a:buChar char="‒"/>
            </a:pPr>
            <a:r>
              <a:rPr lang="en-GB" sz="2200" dirty="0"/>
              <a:t>Security</a:t>
            </a:r>
          </a:p>
          <a:p>
            <a:pPr marL="1076325" indent="-361950">
              <a:lnSpc>
                <a:spcPct val="80000"/>
              </a:lnSpc>
              <a:spcBef>
                <a:spcPts val="600"/>
              </a:spcBef>
              <a:spcAft>
                <a:spcPts val="600"/>
              </a:spcAft>
              <a:buFont typeface="Calibri" panose="020F0502020204030204" pitchFamily="34" charset="0"/>
              <a:buChar char="‒"/>
            </a:pPr>
            <a:r>
              <a:rPr lang="en-GB" sz="2200" dirty="0"/>
              <a:t>Resources and etc.</a:t>
            </a:r>
          </a:p>
          <a:p>
            <a:pPr marL="357188" indent="-357188">
              <a:lnSpc>
                <a:spcPct val="80000"/>
              </a:lnSpc>
              <a:spcBef>
                <a:spcPts val="600"/>
              </a:spcBef>
              <a:spcAft>
                <a:spcPts val="600"/>
              </a:spcAft>
            </a:pPr>
            <a:r>
              <a:rPr lang="en-GB" sz="2200" dirty="0"/>
              <a:t>Spark limits its scope to being a Computing Engine</a:t>
            </a:r>
          </a:p>
          <a:p>
            <a:pPr marL="357188" indent="-357188">
              <a:lnSpc>
                <a:spcPct val="80000"/>
              </a:lnSpc>
              <a:spcBef>
                <a:spcPts val="600"/>
              </a:spcBef>
              <a:spcAft>
                <a:spcPts val="600"/>
              </a:spcAft>
            </a:pPr>
            <a:r>
              <a:rPr lang="en-GB" sz="2200" dirty="0"/>
              <a:t>Spark can </a:t>
            </a:r>
            <a:r>
              <a:rPr lang="en-GB" sz="2200" b="1" dirty="0"/>
              <a:t>read from </a:t>
            </a:r>
            <a:r>
              <a:rPr lang="en-GB" sz="2200" dirty="0"/>
              <a:t>and </a:t>
            </a:r>
            <a:r>
              <a:rPr lang="en-GB" sz="2200" b="1" dirty="0"/>
              <a:t>write to </a:t>
            </a:r>
            <a:r>
              <a:rPr lang="en-GB" sz="2200" dirty="0"/>
              <a:t>a wide variety of sources</a:t>
            </a:r>
          </a:p>
          <a:p>
            <a:pPr marL="1076325" indent="-361950">
              <a:lnSpc>
                <a:spcPct val="80000"/>
              </a:lnSpc>
              <a:spcBef>
                <a:spcPts val="600"/>
              </a:spcBef>
              <a:spcAft>
                <a:spcPts val="600"/>
              </a:spcAft>
              <a:buFont typeface="Calibri" panose="020F0502020204030204" pitchFamily="34" charset="0"/>
              <a:buChar char="‒"/>
            </a:pPr>
            <a:r>
              <a:rPr lang="en-GB" sz="2200" dirty="0"/>
              <a:t>HDFS</a:t>
            </a:r>
          </a:p>
          <a:p>
            <a:pPr marL="1076325" indent="-361950">
              <a:lnSpc>
                <a:spcPct val="80000"/>
              </a:lnSpc>
              <a:spcBef>
                <a:spcPts val="600"/>
              </a:spcBef>
              <a:spcAft>
                <a:spcPts val="600"/>
              </a:spcAft>
              <a:buFont typeface="Calibri" panose="020F0502020204030204" pitchFamily="34" charset="0"/>
              <a:buChar char="‒"/>
            </a:pPr>
            <a:r>
              <a:rPr lang="en-GB" sz="2200" dirty="0"/>
              <a:t>Hive</a:t>
            </a:r>
          </a:p>
          <a:p>
            <a:pPr marL="1076325" indent="-361950">
              <a:lnSpc>
                <a:spcPct val="80000"/>
              </a:lnSpc>
              <a:spcBef>
                <a:spcPts val="600"/>
              </a:spcBef>
              <a:spcAft>
                <a:spcPts val="600"/>
              </a:spcAft>
              <a:buFont typeface="Calibri" panose="020F0502020204030204" pitchFamily="34" charset="0"/>
              <a:buChar char="‒"/>
            </a:pPr>
            <a:r>
              <a:rPr lang="en-GB" sz="2200" dirty="0"/>
              <a:t>Kafka</a:t>
            </a:r>
          </a:p>
          <a:p>
            <a:pPr marL="1076325" indent="-361950">
              <a:lnSpc>
                <a:spcPct val="80000"/>
              </a:lnSpc>
              <a:spcBef>
                <a:spcPts val="600"/>
              </a:spcBef>
              <a:spcAft>
                <a:spcPts val="600"/>
              </a:spcAft>
              <a:buFont typeface="Calibri" panose="020F0502020204030204" pitchFamily="34" charset="0"/>
              <a:buChar char="‒"/>
            </a:pPr>
            <a:r>
              <a:rPr lang="en-GB" sz="2200" dirty="0"/>
              <a:t>Cassandra</a:t>
            </a:r>
          </a:p>
          <a:p>
            <a:pPr marL="1076325" indent="-361950">
              <a:lnSpc>
                <a:spcPct val="80000"/>
              </a:lnSpc>
              <a:spcBef>
                <a:spcPts val="600"/>
              </a:spcBef>
              <a:spcAft>
                <a:spcPts val="600"/>
              </a:spcAft>
              <a:buFont typeface="Calibri" panose="020F0502020204030204" pitchFamily="34" charset="0"/>
              <a:buChar char="‒"/>
            </a:pPr>
            <a:r>
              <a:rPr lang="en-GB" sz="2200" dirty="0"/>
              <a:t>S3 (and other Cloud)</a:t>
            </a:r>
          </a:p>
        </p:txBody>
      </p:sp>
      <p:sp>
        <p:nvSpPr>
          <p:cNvPr id="4" name="Slide Number Placeholder 3">
            <a:extLst>
              <a:ext uri="{FF2B5EF4-FFF2-40B4-BE49-F238E27FC236}">
                <a16:creationId xmlns:a16="http://schemas.microsoft.com/office/drawing/2014/main" id="{E7725054-344A-404A-8D4F-CFFE51FBDFA8}"/>
              </a:ext>
            </a:extLst>
          </p:cNvPr>
          <p:cNvSpPr>
            <a:spLocks noGrp="1"/>
          </p:cNvSpPr>
          <p:nvPr>
            <p:ph type="sldNum" sz="quarter" idx="12"/>
          </p:nvPr>
        </p:nvSpPr>
        <p:spPr/>
        <p:txBody>
          <a:bodyPr/>
          <a:lstStyle/>
          <a:p>
            <a:fld id="{6C8DB4F7-D883-4928-8961-38134A510B78}" type="slidenum">
              <a:rPr lang="en-GB" smtClean="0"/>
              <a:t>22</a:t>
            </a:fld>
            <a:endParaRPr lang="en-GB" dirty="0"/>
          </a:p>
        </p:txBody>
      </p:sp>
      <p:sp>
        <p:nvSpPr>
          <p:cNvPr id="5" name="object 4">
            <a:extLst>
              <a:ext uri="{FF2B5EF4-FFF2-40B4-BE49-F238E27FC236}">
                <a16:creationId xmlns:a16="http://schemas.microsoft.com/office/drawing/2014/main" id="{5BDD75B1-64EE-4A82-B287-137332E58160}"/>
              </a:ext>
            </a:extLst>
          </p:cNvPr>
          <p:cNvSpPr/>
          <p:nvPr/>
        </p:nvSpPr>
        <p:spPr>
          <a:xfrm>
            <a:off x="7601427" y="5010403"/>
            <a:ext cx="1173939" cy="53584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D2EE7BE7-CE2D-4C91-A177-1F02262DFDD3}"/>
              </a:ext>
            </a:extLst>
          </p:cNvPr>
          <p:cNvSpPr/>
          <p:nvPr/>
        </p:nvSpPr>
        <p:spPr>
          <a:xfrm>
            <a:off x="9350966" y="5278327"/>
            <a:ext cx="811772" cy="540763"/>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C7284D64-0E49-478B-B9FE-A0619F23AE37}"/>
              </a:ext>
            </a:extLst>
          </p:cNvPr>
          <p:cNvSpPr/>
          <p:nvPr/>
        </p:nvSpPr>
        <p:spPr>
          <a:xfrm>
            <a:off x="7242756" y="5816298"/>
            <a:ext cx="1891283" cy="495109"/>
          </a:xfrm>
          <a:prstGeom prst="rect">
            <a:avLst/>
          </a:prstGeom>
          <a:blipFill>
            <a:blip r:embed="rId4"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72102B77-2F63-4EF4-A30D-3B2F2833C8D5}"/>
              </a:ext>
            </a:extLst>
          </p:cNvPr>
          <p:cNvSpPr/>
          <p:nvPr/>
        </p:nvSpPr>
        <p:spPr>
          <a:xfrm>
            <a:off x="6208428" y="5140103"/>
            <a:ext cx="903731" cy="812292"/>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8742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A878-8C4F-4641-87D3-D056AC8628D5}"/>
              </a:ext>
            </a:extLst>
          </p:cNvPr>
          <p:cNvSpPr>
            <a:spLocks noGrp="1"/>
          </p:cNvSpPr>
          <p:nvPr>
            <p:ph type="title"/>
          </p:nvPr>
        </p:nvSpPr>
        <p:spPr/>
        <p:txBody>
          <a:bodyPr/>
          <a:lstStyle/>
          <a:p>
            <a:r>
              <a:rPr lang="en-GB" dirty="0"/>
              <a:t>Apache Spark Architecture</a:t>
            </a:r>
          </a:p>
        </p:txBody>
      </p:sp>
      <p:sp>
        <p:nvSpPr>
          <p:cNvPr id="4" name="Slide Number Placeholder 3">
            <a:extLst>
              <a:ext uri="{FF2B5EF4-FFF2-40B4-BE49-F238E27FC236}">
                <a16:creationId xmlns:a16="http://schemas.microsoft.com/office/drawing/2014/main" id="{828AA99A-BA2E-41A9-A8A5-F07888CA8E86}"/>
              </a:ext>
            </a:extLst>
          </p:cNvPr>
          <p:cNvSpPr>
            <a:spLocks noGrp="1"/>
          </p:cNvSpPr>
          <p:nvPr>
            <p:ph type="sldNum" sz="quarter" idx="12"/>
          </p:nvPr>
        </p:nvSpPr>
        <p:spPr/>
        <p:txBody>
          <a:bodyPr/>
          <a:lstStyle/>
          <a:p>
            <a:fld id="{6C8DB4F7-D883-4928-8961-38134A510B78}" type="slidenum">
              <a:rPr lang="en-GB" smtClean="0"/>
              <a:t>23</a:t>
            </a:fld>
            <a:endParaRPr lang="en-GB" dirty="0"/>
          </a:p>
        </p:txBody>
      </p:sp>
      <p:sp>
        <p:nvSpPr>
          <p:cNvPr id="5" name="object 3">
            <a:extLst>
              <a:ext uri="{FF2B5EF4-FFF2-40B4-BE49-F238E27FC236}">
                <a16:creationId xmlns:a16="http://schemas.microsoft.com/office/drawing/2014/main" id="{E54C1EEB-F5A1-4B0C-B1B8-C89364BEFBD8}"/>
              </a:ext>
            </a:extLst>
          </p:cNvPr>
          <p:cNvSpPr/>
          <p:nvPr/>
        </p:nvSpPr>
        <p:spPr>
          <a:xfrm>
            <a:off x="1793151" y="2069023"/>
            <a:ext cx="4590288" cy="3343069"/>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7BD5AADF-0470-4748-9DB5-0F05D120D9B4}"/>
              </a:ext>
            </a:extLst>
          </p:cNvPr>
          <p:cNvSpPr/>
          <p:nvPr/>
        </p:nvSpPr>
        <p:spPr>
          <a:xfrm>
            <a:off x="7031139" y="1998331"/>
            <a:ext cx="1648968" cy="1650492"/>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90CCEA41-CDC5-4C35-8300-D204B3B0C111}"/>
              </a:ext>
            </a:extLst>
          </p:cNvPr>
          <p:cNvSpPr/>
          <p:nvPr/>
        </p:nvSpPr>
        <p:spPr>
          <a:xfrm>
            <a:off x="6227992" y="2789287"/>
            <a:ext cx="1080135" cy="76200"/>
          </a:xfrm>
          <a:custGeom>
            <a:avLst/>
            <a:gdLst/>
            <a:ahLst/>
            <a:cxnLst/>
            <a:rect l="l" t="t" r="r" b="b"/>
            <a:pathLst>
              <a:path w="1080135" h="76200">
                <a:moveTo>
                  <a:pt x="76200" y="0"/>
                </a:moveTo>
                <a:lnTo>
                  <a:pt x="0" y="38100"/>
                </a:lnTo>
                <a:lnTo>
                  <a:pt x="76200" y="76200"/>
                </a:lnTo>
                <a:lnTo>
                  <a:pt x="76200" y="44450"/>
                </a:lnTo>
                <a:lnTo>
                  <a:pt x="63500" y="44450"/>
                </a:lnTo>
                <a:lnTo>
                  <a:pt x="63500" y="31750"/>
                </a:lnTo>
                <a:lnTo>
                  <a:pt x="76200" y="31750"/>
                </a:lnTo>
                <a:lnTo>
                  <a:pt x="76200" y="0"/>
                </a:lnTo>
                <a:close/>
              </a:path>
              <a:path w="1080135" h="76200">
                <a:moveTo>
                  <a:pt x="1003935" y="0"/>
                </a:moveTo>
                <a:lnTo>
                  <a:pt x="1003935" y="76200"/>
                </a:lnTo>
                <a:lnTo>
                  <a:pt x="1067435" y="44450"/>
                </a:lnTo>
                <a:lnTo>
                  <a:pt x="1016635" y="44450"/>
                </a:lnTo>
                <a:lnTo>
                  <a:pt x="1016635" y="31750"/>
                </a:lnTo>
                <a:lnTo>
                  <a:pt x="1067435" y="31750"/>
                </a:lnTo>
                <a:lnTo>
                  <a:pt x="1003935" y="0"/>
                </a:lnTo>
                <a:close/>
              </a:path>
              <a:path w="1080135" h="76200">
                <a:moveTo>
                  <a:pt x="76200" y="31750"/>
                </a:moveTo>
                <a:lnTo>
                  <a:pt x="63500" y="31750"/>
                </a:lnTo>
                <a:lnTo>
                  <a:pt x="63500" y="44450"/>
                </a:lnTo>
                <a:lnTo>
                  <a:pt x="76200" y="44450"/>
                </a:lnTo>
                <a:lnTo>
                  <a:pt x="76200" y="31750"/>
                </a:lnTo>
                <a:close/>
              </a:path>
              <a:path w="1080135" h="76200">
                <a:moveTo>
                  <a:pt x="1003935" y="31750"/>
                </a:moveTo>
                <a:lnTo>
                  <a:pt x="76200" y="31750"/>
                </a:lnTo>
                <a:lnTo>
                  <a:pt x="76200" y="44450"/>
                </a:lnTo>
                <a:lnTo>
                  <a:pt x="1003935" y="44450"/>
                </a:lnTo>
                <a:lnTo>
                  <a:pt x="1003935" y="31750"/>
                </a:lnTo>
                <a:close/>
              </a:path>
              <a:path w="1080135" h="76200">
                <a:moveTo>
                  <a:pt x="1067435" y="31750"/>
                </a:moveTo>
                <a:lnTo>
                  <a:pt x="1016635" y="31750"/>
                </a:lnTo>
                <a:lnTo>
                  <a:pt x="1016635" y="44450"/>
                </a:lnTo>
                <a:lnTo>
                  <a:pt x="1067435" y="44450"/>
                </a:lnTo>
                <a:lnTo>
                  <a:pt x="1080135" y="38100"/>
                </a:lnTo>
                <a:lnTo>
                  <a:pt x="1067435" y="31750"/>
                </a:lnTo>
                <a:close/>
              </a:path>
            </a:pathLst>
          </a:custGeom>
          <a:solidFill>
            <a:srgbClr val="009BCD"/>
          </a:solidFill>
        </p:spPr>
        <p:txBody>
          <a:bodyPr wrap="square" lIns="0" tIns="0" rIns="0" bIns="0" rtlCol="0"/>
          <a:lstStyle/>
          <a:p>
            <a:endParaRPr/>
          </a:p>
        </p:txBody>
      </p:sp>
      <p:sp>
        <p:nvSpPr>
          <p:cNvPr id="8" name="Rectangle 7">
            <a:extLst>
              <a:ext uri="{FF2B5EF4-FFF2-40B4-BE49-F238E27FC236}">
                <a16:creationId xmlns:a16="http://schemas.microsoft.com/office/drawing/2014/main" id="{25BD9890-51DC-434C-AB5B-39357D627949}"/>
              </a:ext>
            </a:extLst>
          </p:cNvPr>
          <p:cNvSpPr/>
          <p:nvPr/>
        </p:nvSpPr>
        <p:spPr>
          <a:xfrm>
            <a:off x="6824276" y="3888839"/>
            <a:ext cx="3843467" cy="1938992"/>
          </a:xfrm>
          <a:prstGeom prst="rect">
            <a:avLst/>
          </a:prstGeom>
        </p:spPr>
        <p:txBody>
          <a:bodyPr wrap="square">
            <a:spAutoFit/>
          </a:bodyPr>
          <a:lstStyle/>
          <a:p>
            <a:r>
              <a:rPr lang="en-GB" sz="2400" b="1" dirty="0"/>
              <a:t>Edge nodes</a:t>
            </a:r>
            <a:r>
              <a:rPr lang="en-GB" sz="2400" dirty="0"/>
              <a:t> are the interface between the Hadoop cluster and the outside network. For this reason, they are referred to as gateway </a:t>
            </a:r>
            <a:r>
              <a:rPr lang="en-GB" sz="2400" b="1" dirty="0"/>
              <a:t>nodes</a:t>
            </a:r>
            <a:r>
              <a:rPr lang="en-GB" sz="2400" dirty="0"/>
              <a:t>. </a:t>
            </a:r>
            <a:endParaRPr lang="en-IE" sz="2400" dirty="0"/>
          </a:p>
        </p:txBody>
      </p:sp>
    </p:spTree>
    <p:extLst>
      <p:ext uri="{BB962C8B-B14F-4D97-AF65-F5344CB8AC3E}">
        <p14:creationId xmlns:p14="http://schemas.microsoft.com/office/powerpoint/2010/main" val="3485186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45100-B04D-40BA-A1B3-84A9D8BB8420}"/>
              </a:ext>
            </a:extLst>
          </p:cNvPr>
          <p:cNvSpPr>
            <a:spLocks noGrp="1"/>
          </p:cNvSpPr>
          <p:nvPr>
            <p:ph type="title"/>
          </p:nvPr>
        </p:nvSpPr>
        <p:spPr/>
        <p:txBody>
          <a:bodyPr/>
          <a:lstStyle/>
          <a:p>
            <a:r>
              <a:rPr lang="en-GB" dirty="0"/>
              <a:t>Spark Programming Model</a:t>
            </a:r>
          </a:p>
        </p:txBody>
      </p:sp>
      <p:sp>
        <p:nvSpPr>
          <p:cNvPr id="3" name="Content Placeholder 2">
            <a:extLst>
              <a:ext uri="{FF2B5EF4-FFF2-40B4-BE49-F238E27FC236}">
                <a16:creationId xmlns:a16="http://schemas.microsoft.com/office/drawing/2014/main" id="{09ADAF80-186F-4C08-8316-A30844E60C52}"/>
              </a:ext>
            </a:extLst>
          </p:cNvPr>
          <p:cNvSpPr>
            <a:spLocks noGrp="1"/>
          </p:cNvSpPr>
          <p:nvPr>
            <p:ph idx="1"/>
          </p:nvPr>
        </p:nvSpPr>
        <p:spPr>
          <a:xfrm>
            <a:off x="838200" y="1593569"/>
            <a:ext cx="10515600" cy="3530366"/>
          </a:xfrm>
        </p:spPr>
        <p:txBody>
          <a:bodyPr>
            <a:normAutofit/>
          </a:bodyPr>
          <a:lstStyle/>
          <a:p>
            <a:pPr marL="357188" marR="5080" indent="-344488">
              <a:spcBef>
                <a:spcPts val="600"/>
              </a:spcBef>
              <a:spcAft>
                <a:spcPts val="1200"/>
              </a:spcAft>
              <a:tabLst>
                <a:tab pos="286385" algn="l"/>
              </a:tabLst>
            </a:pPr>
            <a:r>
              <a:rPr lang="en-GB" sz="2200" dirty="0"/>
              <a:t>In Functional Programming, the output of a function like mathematics function, only depends on the inputs to the function.</a:t>
            </a:r>
          </a:p>
          <a:p>
            <a:pPr marL="704850" indent="-342900">
              <a:spcBef>
                <a:spcPts val="600"/>
              </a:spcBef>
              <a:spcAft>
                <a:spcPts val="1200"/>
              </a:spcAft>
              <a:buFont typeface="Calibri" panose="020F0502020204030204" pitchFamily="34" charset="0"/>
              <a:buChar char="‒"/>
            </a:pPr>
            <a:r>
              <a:rPr lang="en-GB" sz="2200" dirty="0"/>
              <a:t>The same inputs will produce the same outputs in all circumstances</a:t>
            </a:r>
          </a:p>
          <a:p>
            <a:pPr marL="704850" indent="-342900">
              <a:spcBef>
                <a:spcPts val="600"/>
              </a:spcBef>
              <a:spcAft>
                <a:spcPts val="1200"/>
              </a:spcAft>
              <a:buFont typeface="Calibri" panose="020F0502020204030204" pitchFamily="34" charset="0"/>
              <a:buChar char="‒"/>
            </a:pPr>
            <a:r>
              <a:rPr lang="en-GB" sz="2200" dirty="0"/>
              <a:t>Declarative Programming Paradigm (like SQL)</a:t>
            </a:r>
          </a:p>
          <a:p>
            <a:pPr marL="215900" indent="-431800">
              <a:spcBef>
                <a:spcPts val="600"/>
              </a:spcBef>
              <a:spcAft>
                <a:spcPts val="1200"/>
              </a:spcAft>
              <a:tabLst>
                <a:tab pos="286385" algn="l"/>
              </a:tabLst>
            </a:pPr>
            <a:r>
              <a:rPr lang="en-GB" sz="2200" dirty="0"/>
              <a:t>Scala is the scalable, object-oriented, functional and statically typed language.</a:t>
            </a:r>
          </a:p>
          <a:p>
            <a:pPr marL="704850" indent="-342900">
              <a:spcBef>
                <a:spcPts val="600"/>
              </a:spcBef>
              <a:spcAft>
                <a:spcPts val="1200"/>
              </a:spcAft>
              <a:buFont typeface="Calibri" panose="020F0502020204030204" pitchFamily="34" charset="0"/>
              <a:buChar char="‒"/>
            </a:pPr>
            <a:r>
              <a:rPr lang="en-GB" sz="2200" dirty="0"/>
              <a:t>Compiles to Java bytecode</a:t>
            </a:r>
          </a:p>
          <a:p>
            <a:pPr marL="704850" indent="-342900">
              <a:spcBef>
                <a:spcPts val="600"/>
              </a:spcBef>
              <a:spcAft>
                <a:spcPts val="1200"/>
              </a:spcAft>
              <a:buFont typeface="Calibri" panose="020F0502020204030204" pitchFamily="34" charset="0"/>
              <a:buChar char="‒"/>
            </a:pPr>
            <a:r>
              <a:rPr lang="en-GB" sz="2200" dirty="0"/>
              <a:t>Supports Java libraries</a:t>
            </a:r>
          </a:p>
        </p:txBody>
      </p:sp>
      <p:sp>
        <p:nvSpPr>
          <p:cNvPr id="4" name="Slide Number Placeholder 3">
            <a:extLst>
              <a:ext uri="{FF2B5EF4-FFF2-40B4-BE49-F238E27FC236}">
                <a16:creationId xmlns:a16="http://schemas.microsoft.com/office/drawing/2014/main" id="{284C1CE5-6969-4C49-9E43-85EF535533A0}"/>
              </a:ext>
            </a:extLst>
          </p:cNvPr>
          <p:cNvSpPr>
            <a:spLocks noGrp="1"/>
          </p:cNvSpPr>
          <p:nvPr>
            <p:ph type="sldNum" sz="quarter" idx="12"/>
          </p:nvPr>
        </p:nvSpPr>
        <p:spPr/>
        <p:txBody>
          <a:bodyPr/>
          <a:lstStyle/>
          <a:p>
            <a:fld id="{6C8DB4F7-D883-4928-8961-38134A510B78}" type="slidenum">
              <a:rPr lang="en-GB" smtClean="0"/>
              <a:t>24</a:t>
            </a:fld>
            <a:endParaRPr lang="en-GB" dirty="0"/>
          </a:p>
        </p:txBody>
      </p:sp>
      <p:pic>
        <p:nvPicPr>
          <p:cNvPr id="10242" name="Picture 2" descr="Programming model with Spark and Python. | Download Scientific Diagram">
            <a:extLst>
              <a:ext uri="{FF2B5EF4-FFF2-40B4-BE49-F238E27FC236}">
                <a16:creationId xmlns:a16="http://schemas.microsoft.com/office/drawing/2014/main" id="{B5439B1D-0E18-4C40-9BCD-18C4C582C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055" y="4050036"/>
            <a:ext cx="4659784" cy="195710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01AC0F8-5078-479B-8EE2-A4E91673CABF}"/>
              </a:ext>
            </a:extLst>
          </p:cNvPr>
          <p:cNvSpPr txBox="1">
            <a:spLocks/>
          </p:cNvSpPr>
          <p:nvPr/>
        </p:nvSpPr>
        <p:spPr>
          <a:xfrm>
            <a:off x="838200" y="5299377"/>
            <a:ext cx="10921314" cy="14226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indent="-431800">
              <a:spcBef>
                <a:spcPts val="600"/>
              </a:spcBef>
              <a:spcAft>
                <a:spcPts val="1200"/>
              </a:spcAft>
              <a:tabLst>
                <a:tab pos="286385" algn="l"/>
              </a:tabLst>
            </a:pPr>
            <a:r>
              <a:rPr lang="en-GB" sz="2200" dirty="0"/>
              <a:t>Spark is written in Scala</a:t>
            </a:r>
          </a:p>
          <a:p>
            <a:pPr marL="704850" indent="-342900">
              <a:spcBef>
                <a:spcPts val="600"/>
              </a:spcBef>
              <a:spcAft>
                <a:spcPts val="1200"/>
              </a:spcAft>
              <a:buFont typeface="Calibri" panose="020F0502020204030204" pitchFamily="34" charset="0"/>
              <a:buChar char="‒"/>
              <a:tabLst>
                <a:tab pos="628650" algn="l"/>
              </a:tabLst>
            </a:pPr>
            <a:r>
              <a:rPr lang="en-GB" sz="2200" dirty="0"/>
              <a:t>Main programming language for Spark is Scala</a:t>
            </a:r>
          </a:p>
          <a:p>
            <a:pPr marL="704850" indent="-342900">
              <a:spcBef>
                <a:spcPts val="600"/>
              </a:spcBef>
              <a:spcAft>
                <a:spcPts val="1200"/>
              </a:spcAft>
              <a:buFont typeface="Calibri" panose="020F0502020204030204" pitchFamily="34" charset="0"/>
              <a:buChar char="‒"/>
              <a:tabLst>
                <a:tab pos="628650" algn="l"/>
              </a:tabLst>
            </a:pPr>
            <a:r>
              <a:rPr lang="en-GB" sz="2200" dirty="0"/>
              <a:t>Some APIs, e.g. GraphX, are only available in Scala</a:t>
            </a:r>
          </a:p>
        </p:txBody>
      </p:sp>
    </p:spTree>
    <p:extLst>
      <p:ext uri="{BB962C8B-B14F-4D97-AF65-F5344CB8AC3E}">
        <p14:creationId xmlns:p14="http://schemas.microsoft.com/office/powerpoint/2010/main" val="91902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7065-79B0-453B-B618-E27A1BC54A33}"/>
              </a:ext>
            </a:extLst>
          </p:cNvPr>
          <p:cNvSpPr>
            <a:spLocks noGrp="1"/>
          </p:cNvSpPr>
          <p:nvPr>
            <p:ph type="title"/>
          </p:nvPr>
        </p:nvSpPr>
        <p:spPr/>
        <p:txBody>
          <a:bodyPr/>
          <a:lstStyle/>
          <a:p>
            <a:r>
              <a:rPr lang="en-GB" dirty="0"/>
              <a:t>Spark Programming Model</a:t>
            </a:r>
          </a:p>
        </p:txBody>
      </p:sp>
      <p:sp>
        <p:nvSpPr>
          <p:cNvPr id="3" name="Content Placeholder 2">
            <a:extLst>
              <a:ext uri="{FF2B5EF4-FFF2-40B4-BE49-F238E27FC236}">
                <a16:creationId xmlns:a16="http://schemas.microsoft.com/office/drawing/2014/main" id="{2484C70A-E8AB-4235-822F-1BB78767A697}"/>
              </a:ext>
            </a:extLst>
          </p:cNvPr>
          <p:cNvSpPr>
            <a:spLocks noGrp="1"/>
          </p:cNvSpPr>
          <p:nvPr>
            <p:ph idx="1"/>
          </p:nvPr>
        </p:nvSpPr>
        <p:spPr>
          <a:xfrm>
            <a:off x="1038224" y="1540476"/>
            <a:ext cx="10239375" cy="5279424"/>
          </a:xfrm>
        </p:spPr>
        <p:txBody>
          <a:bodyPr>
            <a:normAutofit fontScale="92500" lnSpcReduction="10000"/>
          </a:bodyPr>
          <a:lstStyle/>
          <a:p>
            <a:pPr marL="357188" indent="-357188">
              <a:lnSpc>
                <a:spcPct val="110000"/>
              </a:lnSpc>
              <a:spcBef>
                <a:spcPts val="600"/>
              </a:spcBef>
              <a:spcAft>
                <a:spcPts val="1000"/>
              </a:spcAft>
              <a:buFont typeface="Arial" panose="020B0604020202020204" pitchFamily="34" charset="0"/>
              <a:buChar char="•"/>
            </a:pPr>
            <a:r>
              <a:rPr lang="en-IE" sz="2000" b="1" dirty="0"/>
              <a:t>How is </a:t>
            </a:r>
            <a:r>
              <a:rPr lang="en-IE" sz="2000" b="1" dirty="0" err="1"/>
              <a:t>SparkR</a:t>
            </a:r>
            <a:r>
              <a:rPr lang="en-IE" sz="2000" b="1" dirty="0"/>
              <a:t> going to help the data scientists to do better data processing? </a:t>
            </a:r>
          </a:p>
          <a:p>
            <a:pPr marL="357188" indent="-357188">
              <a:lnSpc>
                <a:spcPct val="110000"/>
              </a:lnSpc>
              <a:spcBef>
                <a:spcPts val="600"/>
              </a:spcBef>
              <a:spcAft>
                <a:spcPts val="1000"/>
              </a:spcAft>
              <a:buFont typeface="Arial" panose="020B0604020202020204" pitchFamily="34" charset="0"/>
              <a:buChar char="•"/>
            </a:pPr>
            <a:r>
              <a:rPr lang="en-IE" sz="2000" dirty="0"/>
              <a:t>The data processing occurs on the single computer on which the </a:t>
            </a:r>
            <a:r>
              <a:rPr lang="en-IE" sz="2000" b="1" dirty="0"/>
              <a:t>R</a:t>
            </a:r>
            <a:r>
              <a:rPr lang="en-IE" sz="2000" dirty="0"/>
              <a:t> installation is available. </a:t>
            </a:r>
          </a:p>
          <a:p>
            <a:pPr marL="357188" indent="-357188">
              <a:lnSpc>
                <a:spcPct val="110000"/>
              </a:lnSpc>
              <a:spcBef>
                <a:spcPts val="600"/>
              </a:spcBef>
              <a:spcAft>
                <a:spcPts val="1000"/>
              </a:spcAft>
              <a:buFont typeface="Arial" panose="020B0604020202020204" pitchFamily="34" charset="0"/>
              <a:buChar char="•"/>
            </a:pPr>
            <a:r>
              <a:rPr lang="en-IE" sz="2000" dirty="0"/>
              <a:t>Moreover, if the data size is more than the main memory available on the computer, </a:t>
            </a:r>
            <a:r>
              <a:rPr lang="en-IE" sz="2000" b="1" dirty="0"/>
              <a:t>R</a:t>
            </a:r>
            <a:r>
              <a:rPr lang="en-IE" sz="2000" dirty="0"/>
              <a:t> will not be able to do the required processing. </a:t>
            </a:r>
          </a:p>
          <a:p>
            <a:pPr marL="357188" indent="-357188">
              <a:lnSpc>
                <a:spcPct val="110000"/>
              </a:lnSpc>
              <a:spcBef>
                <a:spcPts val="600"/>
              </a:spcBef>
              <a:spcAft>
                <a:spcPts val="1000"/>
              </a:spcAft>
              <a:buFont typeface="Arial" panose="020B0604020202020204" pitchFamily="34" charset="0"/>
              <a:buChar char="•"/>
            </a:pPr>
            <a:r>
              <a:rPr lang="en-IE" sz="2000" dirty="0"/>
              <a:t>With the </a:t>
            </a:r>
            <a:r>
              <a:rPr lang="en-IE" sz="2000" b="1" dirty="0" err="1"/>
              <a:t>SparkR</a:t>
            </a:r>
            <a:r>
              <a:rPr lang="en-IE" sz="2000" b="1" dirty="0"/>
              <a:t> package</a:t>
            </a:r>
            <a:r>
              <a:rPr lang="en-IE" sz="2000" dirty="0"/>
              <a:t>, there is access to a whole new world of a cluster of nodes for data storage and for doing data processing. </a:t>
            </a:r>
          </a:p>
          <a:p>
            <a:pPr marL="357188" indent="-357188">
              <a:lnSpc>
                <a:spcPct val="110000"/>
              </a:lnSpc>
              <a:spcBef>
                <a:spcPts val="600"/>
              </a:spcBef>
              <a:spcAft>
                <a:spcPts val="1000"/>
              </a:spcAft>
              <a:buFont typeface="Arial" panose="020B0604020202020204" pitchFamily="34" charset="0"/>
              <a:buChar char="•"/>
            </a:pPr>
            <a:r>
              <a:rPr lang="en-IE" sz="2000" dirty="0"/>
              <a:t>With the help of </a:t>
            </a:r>
            <a:r>
              <a:rPr lang="en-IE" sz="2000" b="1" dirty="0" err="1"/>
              <a:t>SparkR</a:t>
            </a:r>
            <a:r>
              <a:rPr lang="en-IE" sz="2000" dirty="0"/>
              <a:t> package, </a:t>
            </a:r>
            <a:r>
              <a:rPr lang="en-IE" sz="2000" b="1" dirty="0"/>
              <a:t>R</a:t>
            </a:r>
            <a:r>
              <a:rPr lang="en-IE" sz="2000" dirty="0"/>
              <a:t> can be used to access the </a:t>
            </a:r>
            <a:r>
              <a:rPr lang="en-IE" sz="2000" b="1" dirty="0"/>
              <a:t>Spark </a:t>
            </a:r>
            <a:r>
              <a:rPr lang="en-IE" sz="2000" b="1" dirty="0" err="1"/>
              <a:t>DataFrames</a:t>
            </a:r>
            <a:r>
              <a:rPr lang="en-IE" sz="2000" b="1" dirty="0"/>
              <a:t> </a:t>
            </a:r>
            <a:r>
              <a:rPr lang="en-IE" sz="2000" dirty="0"/>
              <a:t>as well as </a:t>
            </a:r>
            <a:r>
              <a:rPr lang="en-IE" sz="2000" b="1" dirty="0"/>
              <a:t>R</a:t>
            </a:r>
            <a:r>
              <a:rPr lang="en-IE" sz="2000" dirty="0"/>
              <a:t> </a:t>
            </a:r>
            <a:r>
              <a:rPr lang="en-IE" sz="2000" dirty="0" err="1"/>
              <a:t>DataFrames</a:t>
            </a:r>
            <a:r>
              <a:rPr lang="en-IE" sz="2000" dirty="0"/>
              <a:t>.</a:t>
            </a:r>
          </a:p>
          <a:p>
            <a:pPr marL="357188" indent="-357188">
              <a:lnSpc>
                <a:spcPct val="110000"/>
              </a:lnSpc>
              <a:spcBef>
                <a:spcPts val="600"/>
              </a:spcBef>
              <a:spcAft>
                <a:spcPts val="1000"/>
              </a:spcAft>
              <a:buFont typeface="Arial" panose="020B0604020202020204" pitchFamily="34" charset="0"/>
              <a:buChar char="•"/>
            </a:pPr>
            <a:r>
              <a:rPr lang="en-IE" sz="2000" dirty="0"/>
              <a:t>It is very important to know the distinction between the two types of data frames, </a:t>
            </a:r>
            <a:r>
              <a:rPr lang="en-IE" sz="2000" b="1" u="sng" dirty="0"/>
              <a:t>R </a:t>
            </a:r>
            <a:r>
              <a:rPr lang="en-IE" sz="2000" b="1" u="sng" dirty="0" err="1"/>
              <a:t>Dataframes</a:t>
            </a:r>
            <a:r>
              <a:rPr lang="en-IE" sz="2000" b="1" u="sng" dirty="0"/>
              <a:t> and Spark </a:t>
            </a:r>
            <a:r>
              <a:rPr lang="en-IE" sz="2000" b="1" u="sng" dirty="0" err="1"/>
              <a:t>Dataframes</a:t>
            </a:r>
            <a:r>
              <a:rPr lang="en-IE" sz="2000" b="1" dirty="0"/>
              <a:t>. </a:t>
            </a:r>
          </a:p>
          <a:p>
            <a:pPr marL="357188" indent="-357188">
              <a:lnSpc>
                <a:spcPct val="110000"/>
              </a:lnSpc>
              <a:spcBef>
                <a:spcPts val="600"/>
              </a:spcBef>
              <a:spcAft>
                <a:spcPts val="1000"/>
              </a:spcAft>
              <a:buFont typeface="Arial" panose="020B0604020202020204" pitchFamily="34" charset="0"/>
              <a:buChar char="•"/>
            </a:pPr>
            <a:r>
              <a:rPr lang="en-IE" sz="2000" dirty="0"/>
              <a:t>An </a:t>
            </a:r>
            <a:r>
              <a:rPr lang="en-IE" sz="2000" b="1" u="sng" dirty="0"/>
              <a:t>R </a:t>
            </a:r>
            <a:r>
              <a:rPr lang="en-IE" sz="2000" b="1" u="sng" dirty="0" err="1"/>
              <a:t>DataFrame</a:t>
            </a:r>
            <a:r>
              <a:rPr lang="en-IE" sz="2000" dirty="0"/>
              <a:t> is completely </a:t>
            </a:r>
            <a:r>
              <a:rPr lang="en-IE" sz="2000" b="1" u="sng" dirty="0"/>
              <a:t>local</a:t>
            </a:r>
            <a:r>
              <a:rPr lang="en-IE" sz="2000" dirty="0"/>
              <a:t> and a data structure of the R language. </a:t>
            </a:r>
          </a:p>
          <a:p>
            <a:pPr marL="357188" indent="-357188">
              <a:lnSpc>
                <a:spcPct val="110000"/>
              </a:lnSpc>
              <a:spcBef>
                <a:spcPts val="600"/>
              </a:spcBef>
              <a:spcAft>
                <a:spcPts val="1000"/>
              </a:spcAft>
              <a:buFont typeface="Arial" panose="020B0604020202020204" pitchFamily="34" charset="0"/>
              <a:buChar char="•"/>
            </a:pPr>
            <a:r>
              <a:rPr lang="en-IE" sz="2000" dirty="0"/>
              <a:t>A </a:t>
            </a:r>
            <a:r>
              <a:rPr lang="en-IE" sz="2000" b="1" u="sng" dirty="0"/>
              <a:t>Spark </a:t>
            </a:r>
            <a:r>
              <a:rPr lang="en-IE" sz="2000" b="1" u="sng" dirty="0" err="1"/>
              <a:t>DataFrame</a:t>
            </a:r>
            <a:r>
              <a:rPr lang="en-IE" sz="2000" dirty="0"/>
              <a:t> is a </a:t>
            </a:r>
            <a:r>
              <a:rPr lang="en-IE" sz="2000" b="1" u="sng" dirty="0"/>
              <a:t>parallel collection of structured data</a:t>
            </a:r>
            <a:r>
              <a:rPr lang="en-IE" sz="2000" dirty="0"/>
              <a:t> managed by the Spark infrastructure.</a:t>
            </a:r>
          </a:p>
        </p:txBody>
      </p:sp>
      <p:sp>
        <p:nvSpPr>
          <p:cNvPr id="4" name="Slide Number Placeholder 3">
            <a:extLst>
              <a:ext uri="{FF2B5EF4-FFF2-40B4-BE49-F238E27FC236}">
                <a16:creationId xmlns:a16="http://schemas.microsoft.com/office/drawing/2014/main" id="{DFE8466A-EAA5-4451-B68A-ECD257A675D1}"/>
              </a:ext>
            </a:extLst>
          </p:cNvPr>
          <p:cNvSpPr>
            <a:spLocks noGrp="1"/>
          </p:cNvSpPr>
          <p:nvPr>
            <p:ph type="sldNum" sz="quarter" idx="12"/>
          </p:nvPr>
        </p:nvSpPr>
        <p:spPr/>
        <p:txBody>
          <a:bodyPr/>
          <a:lstStyle/>
          <a:p>
            <a:fld id="{6C8DB4F7-D883-4928-8961-38134A510B78}" type="slidenum">
              <a:rPr lang="en-GB" smtClean="0"/>
              <a:t>25</a:t>
            </a:fld>
            <a:endParaRPr lang="en-GB" dirty="0"/>
          </a:p>
        </p:txBody>
      </p:sp>
    </p:spTree>
    <p:extLst>
      <p:ext uri="{BB962C8B-B14F-4D97-AF65-F5344CB8AC3E}">
        <p14:creationId xmlns:p14="http://schemas.microsoft.com/office/powerpoint/2010/main" val="1171631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48CB-DD18-46BC-92CD-21FF0ABBEED7}"/>
              </a:ext>
            </a:extLst>
          </p:cNvPr>
          <p:cNvSpPr>
            <a:spLocks noGrp="1"/>
          </p:cNvSpPr>
          <p:nvPr>
            <p:ph type="title"/>
          </p:nvPr>
        </p:nvSpPr>
        <p:spPr/>
        <p:txBody>
          <a:bodyPr/>
          <a:lstStyle/>
          <a:p>
            <a:r>
              <a:rPr lang="en-GB" dirty="0"/>
              <a:t>Spark Programming Model</a:t>
            </a:r>
          </a:p>
        </p:txBody>
      </p:sp>
      <p:sp>
        <p:nvSpPr>
          <p:cNvPr id="3" name="Content Placeholder 2">
            <a:extLst>
              <a:ext uri="{FF2B5EF4-FFF2-40B4-BE49-F238E27FC236}">
                <a16:creationId xmlns:a16="http://schemas.microsoft.com/office/drawing/2014/main" id="{B7CF288C-E2D8-41E5-BF52-CC95D4F68F11}"/>
              </a:ext>
            </a:extLst>
          </p:cNvPr>
          <p:cNvSpPr>
            <a:spLocks noGrp="1"/>
          </p:cNvSpPr>
          <p:nvPr>
            <p:ph idx="1"/>
          </p:nvPr>
        </p:nvSpPr>
        <p:spPr>
          <a:xfrm>
            <a:off x="838200" y="1597430"/>
            <a:ext cx="10167551" cy="5205867"/>
          </a:xfrm>
        </p:spPr>
        <p:txBody>
          <a:bodyPr>
            <a:normAutofit fontScale="70000" lnSpcReduction="20000"/>
          </a:bodyPr>
          <a:lstStyle/>
          <a:p>
            <a:pPr marL="357188" indent="-357188">
              <a:lnSpc>
                <a:spcPct val="120000"/>
              </a:lnSpc>
              <a:spcBef>
                <a:spcPts val="600"/>
              </a:spcBef>
              <a:spcAft>
                <a:spcPts val="1200"/>
              </a:spcAft>
              <a:buFont typeface="Arial" panose="020B0604020202020204" pitchFamily="34" charset="0"/>
              <a:buChar char="•"/>
            </a:pPr>
            <a:r>
              <a:rPr lang="en-GB" dirty="0"/>
              <a:t>When a </a:t>
            </a:r>
            <a:r>
              <a:rPr lang="en-GB" b="1" u="sng" dirty="0"/>
              <a:t>Spark </a:t>
            </a:r>
            <a:r>
              <a:rPr lang="en-GB" b="1" u="sng" dirty="0" err="1"/>
              <a:t>DataFrame</a:t>
            </a:r>
            <a:r>
              <a:rPr lang="en-GB" dirty="0"/>
              <a:t> is converted to an </a:t>
            </a:r>
            <a:r>
              <a:rPr lang="en-GB" b="1" u="sng" dirty="0"/>
              <a:t>R </a:t>
            </a:r>
            <a:r>
              <a:rPr lang="en-GB" b="1" u="sng" dirty="0" err="1"/>
              <a:t>DataFrame</a:t>
            </a:r>
            <a:r>
              <a:rPr lang="en-GB" dirty="0"/>
              <a:t>, it should fit in the available memory of the computer. </a:t>
            </a:r>
          </a:p>
          <a:p>
            <a:pPr marL="357188" indent="-357188">
              <a:lnSpc>
                <a:spcPct val="120000"/>
              </a:lnSpc>
              <a:spcBef>
                <a:spcPts val="600"/>
              </a:spcBef>
              <a:spcAft>
                <a:spcPts val="1200"/>
              </a:spcAft>
              <a:buFont typeface="Arial" panose="020B0604020202020204" pitchFamily="34" charset="0"/>
              <a:buChar char="•"/>
            </a:pPr>
            <a:r>
              <a:rPr lang="en-GB" dirty="0"/>
              <a:t>By converting an </a:t>
            </a:r>
            <a:r>
              <a:rPr lang="en-GB" b="1" u="sng" dirty="0"/>
              <a:t>R </a:t>
            </a:r>
            <a:r>
              <a:rPr lang="en-GB" b="1" u="sng" dirty="0" err="1"/>
              <a:t>DataFrame</a:t>
            </a:r>
            <a:r>
              <a:rPr lang="en-GB" dirty="0"/>
              <a:t> to a </a:t>
            </a:r>
            <a:r>
              <a:rPr lang="en-GB" b="1" u="sng" dirty="0"/>
              <a:t>Spark </a:t>
            </a:r>
            <a:r>
              <a:rPr lang="en-GB" b="1" u="sng" dirty="0" err="1"/>
              <a:t>DataFrame</a:t>
            </a:r>
            <a:r>
              <a:rPr lang="en-GB" dirty="0"/>
              <a:t>, the data can be distributed and processed in parallel. </a:t>
            </a:r>
          </a:p>
          <a:p>
            <a:pPr marL="357188" indent="-357188">
              <a:lnSpc>
                <a:spcPct val="120000"/>
              </a:lnSpc>
              <a:spcBef>
                <a:spcPts val="600"/>
              </a:spcBef>
              <a:spcAft>
                <a:spcPts val="1200"/>
              </a:spcAft>
              <a:buFont typeface="Arial" panose="020B0604020202020204" pitchFamily="34" charset="0"/>
              <a:buChar char="•"/>
            </a:pPr>
            <a:r>
              <a:rPr lang="en-GB" dirty="0"/>
              <a:t>By converting a </a:t>
            </a:r>
            <a:r>
              <a:rPr lang="en-GB" b="1" u="sng" dirty="0"/>
              <a:t>Spark </a:t>
            </a:r>
            <a:r>
              <a:rPr lang="en-GB" b="1" u="sng" dirty="0" err="1"/>
              <a:t>DataFrame</a:t>
            </a:r>
            <a:r>
              <a:rPr lang="en-GB" dirty="0"/>
              <a:t> to an </a:t>
            </a:r>
            <a:r>
              <a:rPr lang="en-GB" b="1" u="sng" dirty="0"/>
              <a:t>R </a:t>
            </a:r>
            <a:r>
              <a:rPr lang="en-GB" b="1" u="sng" dirty="0" err="1"/>
              <a:t>DataFrame</a:t>
            </a:r>
            <a:r>
              <a:rPr lang="en-GB" dirty="0"/>
              <a:t>, a lot of computations, charting, and plotting that is done by other R functions can be done. </a:t>
            </a:r>
          </a:p>
          <a:p>
            <a:pPr marL="357188" indent="-357188">
              <a:lnSpc>
                <a:spcPct val="120000"/>
              </a:lnSpc>
              <a:spcBef>
                <a:spcPts val="600"/>
              </a:spcBef>
              <a:spcAft>
                <a:spcPts val="1200"/>
              </a:spcAft>
              <a:buFont typeface="Arial" panose="020B0604020202020204" pitchFamily="34" charset="0"/>
              <a:buChar char="•"/>
            </a:pPr>
            <a:r>
              <a:rPr lang="en-GB" dirty="0"/>
              <a:t>In a nutshell, the </a:t>
            </a:r>
            <a:r>
              <a:rPr lang="en-GB" b="1" dirty="0" err="1"/>
              <a:t>SparkR</a:t>
            </a:r>
            <a:r>
              <a:rPr lang="en-GB" dirty="0"/>
              <a:t> package brings the power of distributed and parallel computing capabilities to R.</a:t>
            </a:r>
          </a:p>
          <a:p>
            <a:pPr marL="357188" indent="-357188">
              <a:lnSpc>
                <a:spcPct val="120000"/>
              </a:lnSpc>
              <a:spcBef>
                <a:spcPts val="600"/>
              </a:spcBef>
              <a:spcAft>
                <a:spcPts val="1200"/>
              </a:spcAft>
              <a:buFont typeface="Arial" panose="020B0604020202020204" pitchFamily="34" charset="0"/>
              <a:buChar char="•"/>
            </a:pPr>
            <a:r>
              <a:rPr lang="en-GB" b="1" dirty="0"/>
              <a:t>Spark</a:t>
            </a:r>
            <a:r>
              <a:rPr lang="en-GB" dirty="0"/>
              <a:t> with </a:t>
            </a:r>
            <a:r>
              <a:rPr lang="en-GB" b="1" dirty="0"/>
              <a:t>R</a:t>
            </a:r>
            <a:r>
              <a:rPr lang="en-GB" dirty="0"/>
              <a:t> can be used to process the entire raw data and finally, the aggregated and summarized data can be used to produce the reports, charts, or plots.</a:t>
            </a:r>
          </a:p>
          <a:p>
            <a:pPr marL="357188" indent="-357188">
              <a:lnSpc>
                <a:spcPct val="120000"/>
              </a:lnSpc>
              <a:spcBef>
                <a:spcPts val="600"/>
              </a:spcBef>
              <a:spcAft>
                <a:spcPts val="1200"/>
              </a:spcAft>
              <a:buFont typeface="Arial" panose="020B0604020202020204" pitchFamily="34" charset="0"/>
              <a:buChar char="•"/>
            </a:pPr>
            <a:r>
              <a:rPr lang="en-GB" dirty="0"/>
              <a:t>Because of Spark's ability to process data at scale, </a:t>
            </a:r>
            <a:r>
              <a:rPr lang="en-GB" b="1" dirty="0"/>
              <a:t>Spark </a:t>
            </a:r>
            <a:r>
              <a:rPr lang="en-GB" dirty="0"/>
              <a:t>with </a:t>
            </a:r>
            <a:r>
              <a:rPr lang="en-GB" b="1" dirty="0"/>
              <a:t>R</a:t>
            </a:r>
            <a:r>
              <a:rPr lang="en-GB" dirty="0"/>
              <a:t> can replace the entire ETL pipeline and do the desired data analysis with </a:t>
            </a:r>
            <a:r>
              <a:rPr lang="en-GB" b="1" dirty="0"/>
              <a:t>R</a:t>
            </a:r>
            <a:r>
              <a:rPr lang="en-GB" dirty="0"/>
              <a:t>. So </a:t>
            </a:r>
            <a:r>
              <a:rPr lang="en-GB" b="1" dirty="0"/>
              <a:t>Spark</a:t>
            </a:r>
            <a:r>
              <a:rPr lang="en-GB" dirty="0"/>
              <a:t> with </a:t>
            </a:r>
            <a:r>
              <a:rPr lang="en-GB" b="1" dirty="0"/>
              <a:t>R</a:t>
            </a:r>
            <a:r>
              <a:rPr lang="en-GB" dirty="0"/>
              <a:t> is a good alternative to packages such as </a:t>
            </a:r>
            <a:r>
              <a:rPr lang="en-GB" b="1" dirty="0" err="1"/>
              <a:t>dplyr</a:t>
            </a:r>
            <a:r>
              <a:rPr lang="en-GB" dirty="0"/>
              <a:t>.</a:t>
            </a:r>
          </a:p>
        </p:txBody>
      </p:sp>
      <p:sp>
        <p:nvSpPr>
          <p:cNvPr id="4" name="Slide Number Placeholder 3">
            <a:extLst>
              <a:ext uri="{FF2B5EF4-FFF2-40B4-BE49-F238E27FC236}">
                <a16:creationId xmlns:a16="http://schemas.microsoft.com/office/drawing/2014/main" id="{FEF04CE5-B995-4529-9887-203222847F63}"/>
              </a:ext>
            </a:extLst>
          </p:cNvPr>
          <p:cNvSpPr>
            <a:spLocks noGrp="1"/>
          </p:cNvSpPr>
          <p:nvPr>
            <p:ph type="sldNum" sz="quarter" idx="12"/>
          </p:nvPr>
        </p:nvSpPr>
        <p:spPr/>
        <p:txBody>
          <a:bodyPr/>
          <a:lstStyle/>
          <a:p>
            <a:fld id="{6C8DB4F7-D883-4928-8961-38134A510B78}" type="slidenum">
              <a:rPr lang="en-GB" smtClean="0"/>
              <a:t>26</a:t>
            </a:fld>
            <a:endParaRPr lang="en-GB" dirty="0"/>
          </a:p>
        </p:txBody>
      </p:sp>
      <p:pic>
        <p:nvPicPr>
          <p:cNvPr id="5" name="Picture 2" descr="Image result for r dataframe convert spark dataframe">
            <a:extLst>
              <a:ext uri="{FF2B5EF4-FFF2-40B4-BE49-F238E27FC236}">
                <a16:creationId xmlns:a16="http://schemas.microsoft.com/office/drawing/2014/main" id="{09AD5C3B-C1D6-432C-9D11-7ED475024F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0133" y="29989"/>
            <a:ext cx="2361867" cy="144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825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931AF-1320-4F8A-A9AC-E7BFF49AFA6B}"/>
              </a:ext>
            </a:extLst>
          </p:cNvPr>
          <p:cNvSpPr>
            <a:spLocks noGrp="1"/>
          </p:cNvSpPr>
          <p:nvPr>
            <p:ph type="title"/>
          </p:nvPr>
        </p:nvSpPr>
        <p:spPr>
          <a:xfrm>
            <a:off x="838200" y="83039"/>
            <a:ext cx="9022237" cy="1325563"/>
          </a:xfrm>
        </p:spPr>
        <p:txBody>
          <a:bodyPr/>
          <a:lstStyle/>
          <a:p>
            <a:r>
              <a:rPr lang="en-GB" dirty="0"/>
              <a:t>Spark Programming with R</a:t>
            </a:r>
          </a:p>
        </p:txBody>
      </p:sp>
      <p:sp>
        <p:nvSpPr>
          <p:cNvPr id="3" name="Content Placeholder 2">
            <a:extLst>
              <a:ext uri="{FF2B5EF4-FFF2-40B4-BE49-F238E27FC236}">
                <a16:creationId xmlns:a16="http://schemas.microsoft.com/office/drawing/2014/main" id="{EE6CB1AF-780A-41F6-A0D6-7880A30EE3A3}"/>
              </a:ext>
            </a:extLst>
          </p:cNvPr>
          <p:cNvSpPr>
            <a:spLocks noGrp="1"/>
          </p:cNvSpPr>
          <p:nvPr>
            <p:ph idx="1"/>
          </p:nvPr>
        </p:nvSpPr>
        <p:spPr>
          <a:xfrm>
            <a:off x="838200" y="1523288"/>
            <a:ext cx="10515600" cy="5304724"/>
          </a:xfrm>
        </p:spPr>
        <p:txBody>
          <a:bodyPr>
            <a:normAutofit/>
          </a:bodyPr>
          <a:lstStyle/>
          <a:p>
            <a:pPr marL="361950" indent="-361950">
              <a:lnSpc>
                <a:spcPct val="110000"/>
              </a:lnSpc>
              <a:spcBef>
                <a:spcPts val="1200"/>
              </a:spcBef>
              <a:spcAft>
                <a:spcPts val="600"/>
              </a:spcAft>
            </a:pPr>
            <a:r>
              <a:rPr lang="en-GB" sz="1800" dirty="0"/>
              <a:t>Other languages are available to work with Spark</a:t>
            </a:r>
          </a:p>
          <a:p>
            <a:pPr marL="361950" indent="-361950">
              <a:lnSpc>
                <a:spcPct val="110000"/>
              </a:lnSpc>
              <a:spcBef>
                <a:spcPts val="1200"/>
              </a:spcBef>
              <a:spcAft>
                <a:spcPts val="600"/>
              </a:spcAft>
            </a:pPr>
            <a:r>
              <a:rPr lang="en-GB" sz="1800" b="1" dirty="0"/>
              <a:t>Java</a:t>
            </a:r>
            <a:r>
              <a:rPr lang="en-GB" sz="1800" dirty="0"/>
              <a:t> (because it can use Scala libraries)</a:t>
            </a:r>
          </a:p>
          <a:p>
            <a:pPr marL="361950" indent="-361950">
              <a:lnSpc>
                <a:spcPct val="110000"/>
              </a:lnSpc>
              <a:spcBef>
                <a:spcPts val="1200"/>
              </a:spcBef>
              <a:spcAft>
                <a:spcPts val="600"/>
              </a:spcAft>
            </a:pPr>
            <a:r>
              <a:rPr lang="en-GB" sz="1800" b="1" dirty="0"/>
              <a:t>Python</a:t>
            </a:r>
            <a:r>
              <a:rPr lang="en-GB" sz="1800" dirty="0"/>
              <a:t> – using </a:t>
            </a:r>
            <a:r>
              <a:rPr lang="en-GB" sz="1800" b="1" dirty="0" err="1"/>
              <a:t>PySpark</a:t>
            </a:r>
            <a:r>
              <a:rPr lang="en-GB" sz="1800" dirty="0"/>
              <a:t> libraries that implement FP concepts (Check Tutorial 4)</a:t>
            </a:r>
          </a:p>
          <a:p>
            <a:pPr marL="361950" indent="-361950">
              <a:lnSpc>
                <a:spcPct val="110000"/>
              </a:lnSpc>
              <a:spcBef>
                <a:spcPts val="1200"/>
              </a:spcBef>
              <a:spcAft>
                <a:spcPts val="600"/>
              </a:spcAft>
            </a:pPr>
            <a:r>
              <a:rPr lang="en-GB" sz="1800" b="1" dirty="0"/>
              <a:t>R </a:t>
            </a:r>
            <a:r>
              <a:rPr lang="en-GB" sz="1800" dirty="0"/>
              <a:t>– two options: </a:t>
            </a:r>
            <a:r>
              <a:rPr lang="en-GB" sz="1800" dirty="0" err="1"/>
              <a:t>SparkR</a:t>
            </a:r>
            <a:r>
              <a:rPr lang="en-GB" sz="1800" dirty="0"/>
              <a:t> and </a:t>
            </a:r>
            <a:r>
              <a:rPr lang="en-GB" sz="1800" dirty="0" err="1"/>
              <a:t>SparklyR</a:t>
            </a:r>
            <a:endParaRPr lang="en-GB" sz="1800" dirty="0"/>
          </a:p>
          <a:p>
            <a:pPr marL="361950" indent="-361950">
              <a:lnSpc>
                <a:spcPct val="110000"/>
              </a:lnSpc>
              <a:spcBef>
                <a:spcPts val="1200"/>
              </a:spcBef>
              <a:spcAft>
                <a:spcPts val="600"/>
              </a:spcAft>
            </a:pPr>
            <a:r>
              <a:rPr lang="en-GB" sz="1800" b="1" dirty="0" err="1"/>
              <a:t>PySpark</a:t>
            </a:r>
            <a:r>
              <a:rPr lang="en-GB" sz="1800" dirty="0"/>
              <a:t> is used extensively, and default sets of libraries tend to be installed on all worker nodes (</a:t>
            </a:r>
            <a:r>
              <a:rPr lang="en-GB" sz="1800" dirty="0" err="1"/>
              <a:t>numpy</a:t>
            </a:r>
            <a:r>
              <a:rPr lang="en-GB" sz="1800" dirty="0"/>
              <a:t>, </a:t>
            </a:r>
            <a:r>
              <a:rPr lang="en-GB" sz="1800" dirty="0" err="1"/>
              <a:t>scipy</a:t>
            </a:r>
            <a:r>
              <a:rPr lang="en-GB" sz="1800" dirty="0"/>
              <a:t>, </a:t>
            </a:r>
            <a:r>
              <a:rPr lang="en-GB" sz="1800" dirty="0" err="1"/>
              <a:t>sklearn</a:t>
            </a:r>
            <a:r>
              <a:rPr lang="en-GB" sz="1800" dirty="0"/>
              <a:t>, etc.) – e.g., Anaconda</a:t>
            </a:r>
          </a:p>
          <a:p>
            <a:pPr marL="361950" indent="-361950">
              <a:lnSpc>
                <a:spcPct val="110000"/>
              </a:lnSpc>
              <a:spcBef>
                <a:spcPts val="1200"/>
              </a:spcBef>
              <a:spcAft>
                <a:spcPts val="600"/>
              </a:spcAft>
            </a:pPr>
            <a:r>
              <a:rPr lang="en-GB" sz="1800" b="1" dirty="0" err="1"/>
              <a:t>SparkR</a:t>
            </a:r>
            <a:r>
              <a:rPr lang="en-GB" sz="1800" dirty="0"/>
              <a:t> is basically a tool for running R on Spark. In order to use </a:t>
            </a:r>
            <a:r>
              <a:rPr lang="en-GB" sz="1800" dirty="0" err="1"/>
              <a:t>SparkR</a:t>
            </a:r>
            <a:r>
              <a:rPr lang="en-GB" sz="1800" dirty="0"/>
              <a:t>, we simply import it in our environment and run our code. It is similar to Python except that it follows R's syntax rather than Python's. Almost everything available in Python is currently available in </a:t>
            </a:r>
            <a:r>
              <a:rPr lang="en-GB" sz="1800" dirty="0" err="1"/>
              <a:t>SparkR</a:t>
            </a:r>
            <a:r>
              <a:rPr lang="en-GB" sz="1800" dirty="0"/>
              <a:t>. </a:t>
            </a:r>
          </a:p>
          <a:p>
            <a:pPr marL="361950" indent="-361950">
              <a:lnSpc>
                <a:spcPct val="110000"/>
              </a:lnSpc>
              <a:spcBef>
                <a:spcPts val="1200"/>
              </a:spcBef>
              <a:spcAft>
                <a:spcPts val="600"/>
              </a:spcAft>
            </a:pPr>
            <a:r>
              <a:rPr lang="en-GB" sz="1800" b="1" dirty="0" err="1"/>
              <a:t>SparklyR</a:t>
            </a:r>
            <a:r>
              <a:rPr lang="en-GB" sz="1800" dirty="0"/>
              <a:t> is from creators of </a:t>
            </a:r>
            <a:r>
              <a:rPr lang="en-GB" sz="1800" dirty="0" err="1"/>
              <a:t>Dplyr</a:t>
            </a:r>
            <a:r>
              <a:rPr lang="en-GB" sz="1800" dirty="0"/>
              <a:t>, Tidy, etc. The </a:t>
            </a:r>
            <a:r>
              <a:rPr lang="en-GB" sz="1800" b="1" dirty="0" err="1"/>
              <a:t>SparklyR</a:t>
            </a:r>
            <a:r>
              <a:rPr lang="en-GB" sz="1800" dirty="0"/>
              <a:t> package is a tool for working with large datasets in an interactive environment. In this case, it is an R-based interface to Apache Spark, filtering and aggregating Spark datasets and then bringing them into R for analysis and visualization.</a:t>
            </a:r>
          </a:p>
        </p:txBody>
      </p:sp>
      <p:sp>
        <p:nvSpPr>
          <p:cNvPr id="4" name="Slide Number Placeholder 3">
            <a:extLst>
              <a:ext uri="{FF2B5EF4-FFF2-40B4-BE49-F238E27FC236}">
                <a16:creationId xmlns:a16="http://schemas.microsoft.com/office/drawing/2014/main" id="{3C426B01-1DA8-4069-90B6-9834362FB9F1}"/>
              </a:ext>
            </a:extLst>
          </p:cNvPr>
          <p:cNvSpPr>
            <a:spLocks noGrp="1"/>
          </p:cNvSpPr>
          <p:nvPr>
            <p:ph type="sldNum" sz="quarter" idx="12"/>
          </p:nvPr>
        </p:nvSpPr>
        <p:spPr/>
        <p:txBody>
          <a:bodyPr/>
          <a:lstStyle/>
          <a:p>
            <a:fld id="{6C8DB4F7-D883-4928-8961-38134A510B78}" type="slidenum">
              <a:rPr lang="en-GB" smtClean="0"/>
              <a:t>27</a:t>
            </a:fld>
            <a:endParaRPr lang="en-GB" dirty="0"/>
          </a:p>
        </p:txBody>
      </p:sp>
    </p:spTree>
    <p:extLst>
      <p:ext uri="{BB962C8B-B14F-4D97-AF65-F5344CB8AC3E}">
        <p14:creationId xmlns:p14="http://schemas.microsoft.com/office/powerpoint/2010/main" val="2750276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E247C-9F6E-49F2-91A9-231F5E63A0E8}"/>
              </a:ext>
            </a:extLst>
          </p:cNvPr>
          <p:cNvSpPr>
            <a:spLocks noGrp="1"/>
          </p:cNvSpPr>
          <p:nvPr>
            <p:ph type="title"/>
          </p:nvPr>
        </p:nvSpPr>
        <p:spPr/>
        <p:txBody>
          <a:bodyPr/>
          <a:lstStyle/>
          <a:p>
            <a:r>
              <a:rPr lang="en-GB" dirty="0"/>
              <a:t>Spark Programming Model</a:t>
            </a:r>
          </a:p>
        </p:txBody>
      </p:sp>
      <p:sp>
        <p:nvSpPr>
          <p:cNvPr id="3" name="Content Placeholder 2">
            <a:extLst>
              <a:ext uri="{FF2B5EF4-FFF2-40B4-BE49-F238E27FC236}">
                <a16:creationId xmlns:a16="http://schemas.microsoft.com/office/drawing/2014/main" id="{0D448F7A-066D-4B69-9928-8EF1E0C1E623}"/>
              </a:ext>
            </a:extLst>
          </p:cNvPr>
          <p:cNvSpPr>
            <a:spLocks noGrp="1"/>
          </p:cNvSpPr>
          <p:nvPr>
            <p:ph idx="1"/>
          </p:nvPr>
        </p:nvSpPr>
        <p:spPr>
          <a:xfrm>
            <a:off x="936914" y="1571013"/>
            <a:ext cx="5701099" cy="3715974"/>
          </a:xfrm>
        </p:spPr>
        <p:txBody>
          <a:bodyPr>
            <a:normAutofit fontScale="92500"/>
          </a:bodyPr>
          <a:lstStyle/>
          <a:p>
            <a:pPr marL="357188" indent="-357188">
              <a:lnSpc>
                <a:spcPct val="100000"/>
              </a:lnSpc>
              <a:spcBef>
                <a:spcPts val="1200"/>
              </a:spcBef>
            </a:pPr>
            <a:r>
              <a:rPr lang="en-GB" sz="2200" b="1" dirty="0"/>
              <a:t>Spark RDDs </a:t>
            </a:r>
            <a:r>
              <a:rPr lang="en-GB" sz="2200" dirty="0"/>
              <a:t>(Resilient Distributed Dataset)</a:t>
            </a:r>
          </a:p>
          <a:p>
            <a:pPr marL="357188" indent="-357188">
              <a:lnSpc>
                <a:spcPct val="100000"/>
              </a:lnSpc>
              <a:spcBef>
                <a:spcPts val="1200"/>
              </a:spcBef>
            </a:pPr>
            <a:r>
              <a:rPr lang="en-GB" sz="2200" dirty="0"/>
              <a:t>Like a Collection object in Scala</a:t>
            </a:r>
          </a:p>
          <a:p>
            <a:pPr marL="357188" indent="-357188">
              <a:lnSpc>
                <a:spcPct val="100000"/>
              </a:lnSpc>
              <a:spcBef>
                <a:spcPts val="1200"/>
              </a:spcBef>
            </a:pPr>
            <a:r>
              <a:rPr lang="en-GB" sz="2200" dirty="0"/>
              <a:t>Support functions as parameters</a:t>
            </a:r>
          </a:p>
          <a:p>
            <a:pPr marL="357188" indent="-357188">
              <a:lnSpc>
                <a:spcPct val="100000"/>
              </a:lnSpc>
              <a:spcBef>
                <a:spcPts val="1200"/>
              </a:spcBef>
            </a:pPr>
            <a:r>
              <a:rPr lang="en-GB" sz="2200" dirty="0"/>
              <a:t>Immutable – once created, you can’t change it</a:t>
            </a:r>
          </a:p>
          <a:p>
            <a:pPr marL="357188" indent="-357188">
              <a:lnSpc>
                <a:spcPct val="100000"/>
              </a:lnSpc>
              <a:spcBef>
                <a:spcPts val="1200"/>
              </a:spcBef>
            </a:pPr>
            <a:r>
              <a:rPr lang="en-GB" sz="2200" dirty="0"/>
              <a:t>Distributable – parts of the RDD are divided onto different JVMs</a:t>
            </a:r>
          </a:p>
          <a:p>
            <a:pPr marL="357188" indent="-357188">
              <a:lnSpc>
                <a:spcPct val="100000"/>
              </a:lnSpc>
              <a:spcBef>
                <a:spcPts val="1200"/>
              </a:spcBef>
            </a:pPr>
            <a:r>
              <a:rPr lang="en-GB" sz="2200" dirty="0"/>
              <a:t>Lives in memory (unless it can’t!)</a:t>
            </a:r>
          </a:p>
          <a:p>
            <a:pPr marL="357188" indent="-357188">
              <a:lnSpc>
                <a:spcPct val="100000"/>
              </a:lnSpc>
              <a:spcBef>
                <a:spcPts val="1200"/>
              </a:spcBef>
            </a:pPr>
            <a:r>
              <a:rPr lang="en-GB" sz="2200" dirty="0"/>
              <a:t>Strongly typed – using Java/Scala/Custom types</a:t>
            </a:r>
          </a:p>
        </p:txBody>
      </p:sp>
      <p:sp>
        <p:nvSpPr>
          <p:cNvPr id="4" name="Slide Number Placeholder 3">
            <a:extLst>
              <a:ext uri="{FF2B5EF4-FFF2-40B4-BE49-F238E27FC236}">
                <a16:creationId xmlns:a16="http://schemas.microsoft.com/office/drawing/2014/main" id="{7D2B82B8-3794-4AE7-A46F-A7C4877703DA}"/>
              </a:ext>
            </a:extLst>
          </p:cNvPr>
          <p:cNvSpPr>
            <a:spLocks noGrp="1"/>
          </p:cNvSpPr>
          <p:nvPr>
            <p:ph type="sldNum" sz="quarter" idx="12"/>
          </p:nvPr>
        </p:nvSpPr>
        <p:spPr/>
        <p:txBody>
          <a:bodyPr/>
          <a:lstStyle/>
          <a:p>
            <a:fld id="{6C8DB4F7-D883-4928-8961-38134A510B78}" type="slidenum">
              <a:rPr lang="en-GB" smtClean="0"/>
              <a:t>28</a:t>
            </a:fld>
            <a:endParaRPr lang="en-GB" dirty="0"/>
          </a:p>
        </p:txBody>
      </p:sp>
      <p:graphicFrame>
        <p:nvGraphicFramePr>
          <p:cNvPr id="5" name="object 4">
            <a:extLst>
              <a:ext uri="{FF2B5EF4-FFF2-40B4-BE49-F238E27FC236}">
                <a16:creationId xmlns:a16="http://schemas.microsoft.com/office/drawing/2014/main" id="{BC38DDFD-CBC5-43F9-AC96-1B9F3A857452}"/>
              </a:ext>
            </a:extLst>
          </p:cNvPr>
          <p:cNvGraphicFramePr>
            <a:graphicFrameLocks noGrp="1"/>
          </p:cNvGraphicFramePr>
          <p:nvPr>
            <p:extLst>
              <p:ext uri="{D42A27DB-BD31-4B8C-83A1-F6EECF244321}">
                <p14:modId xmlns:p14="http://schemas.microsoft.com/office/powerpoint/2010/main" val="2501055208"/>
              </p:ext>
            </p:extLst>
          </p:nvPr>
        </p:nvGraphicFramePr>
        <p:xfrm>
          <a:off x="6672649" y="2421162"/>
          <a:ext cx="4857749" cy="1561846"/>
        </p:xfrm>
        <a:graphic>
          <a:graphicData uri="http://schemas.openxmlformats.org/drawingml/2006/table">
            <a:tbl>
              <a:tblPr firstRow="1" bandRow="1">
                <a:tableStyleId>{2D5ABB26-0587-4C30-8999-92F81FD0307C}</a:tableStyleId>
              </a:tblPr>
              <a:tblGrid>
                <a:gridCol w="1214438">
                  <a:extLst>
                    <a:ext uri="{9D8B030D-6E8A-4147-A177-3AD203B41FA5}">
                      <a16:colId xmlns:a16="http://schemas.microsoft.com/office/drawing/2014/main" val="20000"/>
                    </a:ext>
                  </a:extLst>
                </a:gridCol>
                <a:gridCol w="1071661">
                  <a:extLst>
                    <a:ext uri="{9D8B030D-6E8A-4147-A177-3AD203B41FA5}">
                      <a16:colId xmlns:a16="http://schemas.microsoft.com/office/drawing/2014/main" val="20001"/>
                    </a:ext>
                  </a:extLst>
                </a:gridCol>
                <a:gridCol w="1071660">
                  <a:extLst>
                    <a:ext uri="{9D8B030D-6E8A-4147-A177-3AD203B41FA5}">
                      <a16:colId xmlns:a16="http://schemas.microsoft.com/office/drawing/2014/main" val="20002"/>
                    </a:ext>
                  </a:extLst>
                </a:gridCol>
                <a:gridCol w="1499990">
                  <a:extLst>
                    <a:ext uri="{9D8B030D-6E8A-4147-A177-3AD203B41FA5}">
                      <a16:colId xmlns:a16="http://schemas.microsoft.com/office/drawing/2014/main" val="20003"/>
                    </a:ext>
                  </a:extLst>
                </a:gridCol>
              </a:tblGrid>
              <a:tr h="278130">
                <a:tc>
                  <a:txBody>
                    <a:bodyPr/>
                    <a:lstStyle/>
                    <a:p>
                      <a:pPr>
                        <a:lnSpc>
                          <a:spcPct val="100000"/>
                        </a:lnSpc>
                        <a:spcBef>
                          <a:spcPts val="45"/>
                        </a:spcBef>
                      </a:pPr>
                      <a:endParaRPr sz="1600" b="1"/>
                    </a:p>
                    <a:p>
                      <a:pPr marL="13335">
                        <a:lnSpc>
                          <a:spcPts val="1010"/>
                        </a:lnSpc>
                      </a:pPr>
                      <a:r>
                        <a:rPr sz="1600" b="1" dirty="0"/>
                        <a:t>AccountNo</a:t>
                      </a:r>
                      <a:endParaRPr sz="1600" b="1"/>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45"/>
                        </a:spcBef>
                      </a:pPr>
                      <a:endParaRPr sz="1600" b="1"/>
                    </a:p>
                    <a:p>
                      <a:pPr marL="13335">
                        <a:lnSpc>
                          <a:spcPts val="1010"/>
                        </a:lnSpc>
                      </a:pPr>
                      <a:r>
                        <a:rPr sz="1600" b="1" dirty="0"/>
                        <a:t>FirstName</a:t>
                      </a:r>
                      <a:endParaRPr sz="1600" b="1"/>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45"/>
                        </a:spcBef>
                      </a:pPr>
                      <a:endParaRPr sz="1600" b="1"/>
                    </a:p>
                    <a:p>
                      <a:pPr marL="13335">
                        <a:lnSpc>
                          <a:spcPts val="1010"/>
                        </a:lnSpc>
                      </a:pPr>
                      <a:r>
                        <a:rPr sz="1600" b="1" dirty="0"/>
                        <a:t>LastName</a:t>
                      </a:r>
                      <a:endParaRPr sz="1600" b="1"/>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45"/>
                        </a:spcBef>
                      </a:pPr>
                      <a:endParaRPr sz="1600" b="1" dirty="0"/>
                    </a:p>
                    <a:p>
                      <a:pPr marL="13335">
                        <a:lnSpc>
                          <a:spcPts val="1010"/>
                        </a:lnSpc>
                      </a:pPr>
                      <a:r>
                        <a:rPr sz="1600" b="1" dirty="0"/>
                        <a:t>AccountBalance</a:t>
                      </a: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278130">
                <a:tc>
                  <a:txBody>
                    <a:bodyPr/>
                    <a:lstStyle/>
                    <a:p>
                      <a:pPr>
                        <a:lnSpc>
                          <a:spcPct val="100000"/>
                        </a:lnSpc>
                        <a:spcBef>
                          <a:spcPts val="55"/>
                        </a:spcBef>
                      </a:pPr>
                      <a:endParaRPr sz="1600"/>
                    </a:p>
                    <a:p>
                      <a:pPr marL="13335">
                        <a:lnSpc>
                          <a:spcPts val="885"/>
                        </a:lnSpc>
                      </a:pPr>
                      <a:r>
                        <a:rPr sz="1600" dirty="0"/>
                        <a:t>SB001</a:t>
                      </a:r>
                      <a:endParaRPr sz="1600"/>
                    </a:p>
                  </a:txBody>
                  <a:tcPr marL="0" marR="0" marT="698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a:p>
                    <a:p>
                      <a:pPr marL="13335">
                        <a:lnSpc>
                          <a:spcPts val="885"/>
                        </a:lnSpc>
                      </a:pPr>
                      <a:r>
                        <a:rPr sz="1600" dirty="0"/>
                        <a:t>John</a:t>
                      </a:r>
                      <a:endParaRPr sz="1600"/>
                    </a:p>
                  </a:txBody>
                  <a:tcPr marL="0" marR="0" marT="698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a:p>
                    <a:p>
                      <a:pPr marL="13335">
                        <a:lnSpc>
                          <a:spcPts val="885"/>
                        </a:lnSpc>
                      </a:pPr>
                      <a:r>
                        <a:rPr sz="1600" dirty="0"/>
                        <a:t>Mathew</a:t>
                      </a:r>
                      <a:endParaRPr sz="1600"/>
                    </a:p>
                  </a:txBody>
                  <a:tcPr marL="0" marR="0" marT="698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a:p>
                    <a:p>
                      <a:pPr algn="r">
                        <a:lnSpc>
                          <a:spcPts val="885"/>
                        </a:lnSpc>
                      </a:pPr>
                      <a:r>
                        <a:rPr sz="1600" dirty="0"/>
                        <a:t>250</a:t>
                      </a:r>
                      <a:endParaRPr sz="1600"/>
                    </a:p>
                  </a:txBody>
                  <a:tcPr marL="0" marR="0" marT="698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0000">
                        <a:alpha val="19999"/>
                      </a:srgbClr>
                    </a:solidFill>
                  </a:tcPr>
                </a:tc>
                <a:extLst>
                  <a:ext uri="{0D108BD9-81ED-4DB2-BD59-A6C34878D82A}">
                    <a16:rowId xmlns:a16="http://schemas.microsoft.com/office/drawing/2014/main" val="10001"/>
                  </a:ext>
                </a:extLst>
              </a:tr>
              <a:tr h="278130">
                <a:tc>
                  <a:txBody>
                    <a:bodyPr/>
                    <a:lstStyle/>
                    <a:p>
                      <a:pPr>
                        <a:lnSpc>
                          <a:spcPct val="100000"/>
                        </a:lnSpc>
                      </a:pPr>
                      <a:endParaRPr sz="1600"/>
                    </a:p>
                    <a:p>
                      <a:pPr marL="13335">
                        <a:lnSpc>
                          <a:spcPts val="880"/>
                        </a:lnSpc>
                      </a:pPr>
                      <a:r>
                        <a:rPr sz="1600" dirty="0"/>
                        <a:t>SB002</a:t>
                      </a:r>
                      <a:endParaRPr sz="1600"/>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p>
                    <a:p>
                      <a:pPr marL="13335">
                        <a:lnSpc>
                          <a:spcPts val="880"/>
                        </a:lnSpc>
                      </a:pPr>
                      <a:r>
                        <a:rPr sz="1600" dirty="0"/>
                        <a:t>Tracy</a:t>
                      </a:r>
                      <a:endParaRPr sz="1600"/>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dirty="0"/>
                    </a:p>
                    <a:p>
                      <a:pPr marL="13335">
                        <a:lnSpc>
                          <a:spcPts val="880"/>
                        </a:lnSpc>
                      </a:pPr>
                      <a:r>
                        <a:rPr sz="1600" dirty="0"/>
                        <a:t>Mason</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p>
                    <a:p>
                      <a:pPr algn="r">
                        <a:lnSpc>
                          <a:spcPts val="880"/>
                        </a:lnSpc>
                      </a:pPr>
                      <a:r>
                        <a:rPr sz="1600" dirty="0"/>
                        <a:t>450</a:t>
                      </a:r>
                      <a:endParaRPr sz="1600"/>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6010">
                <a:tc>
                  <a:txBody>
                    <a:bodyPr/>
                    <a:lstStyle/>
                    <a:p>
                      <a:pPr>
                        <a:lnSpc>
                          <a:spcPct val="100000"/>
                        </a:lnSpc>
                        <a:spcBef>
                          <a:spcPts val="55"/>
                        </a:spcBef>
                      </a:pPr>
                      <a:endParaRPr sz="1600"/>
                    </a:p>
                    <a:p>
                      <a:pPr marL="13335">
                        <a:lnSpc>
                          <a:spcPts val="885"/>
                        </a:lnSpc>
                      </a:pPr>
                      <a:r>
                        <a:rPr sz="1600" dirty="0"/>
                        <a:t>SB003</a:t>
                      </a:r>
                      <a:endParaRPr sz="1600"/>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a:p>
                    <a:p>
                      <a:pPr marL="13335">
                        <a:lnSpc>
                          <a:spcPts val="885"/>
                        </a:lnSpc>
                      </a:pPr>
                      <a:r>
                        <a:rPr sz="1600" dirty="0"/>
                        <a:t>Paul</a:t>
                      </a:r>
                      <a:endParaRPr sz="1600"/>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a:p>
                    <a:p>
                      <a:pPr marL="13335">
                        <a:lnSpc>
                          <a:spcPts val="885"/>
                        </a:lnSpc>
                      </a:pPr>
                      <a:r>
                        <a:rPr sz="1600" dirty="0"/>
                        <a:t>Thomson</a:t>
                      </a:r>
                      <a:endParaRPr sz="1600"/>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dirty="0"/>
                    </a:p>
                    <a:p>
                      <a:pPr algn="r">
                        <a:lnSpc>
                          <a:spcPts val="885"/>
                        </a:lnSpc>
                      </a:pPr>
                      <a:r>
                        <a:rPr sz="1600" dirty="0"/>
                        <a:t>560</a:t>
                      </a:r>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alpha val="19999"/>
                      </a:srgbClr>
                    </a:solidFill>
                  </a:tcPr>
                </a:tc>
                <a:extLst>
                  <a:ext uri="{0D108BD9-81ED-4DB2-BD59-A6C34878D82A}">
                    <a16:rowId xmlns:a16="http://schemas.microsoft.com/office/drawing/2014/main" val="10003"/>
                  </a:ext>
                </a:extLst>
              </a:tr>
            </a:tbl>
          </a:graphicData>
        </a:graphic>
      </p:graphicFrame>
      <p:sp>
        <p:nvSpPr>
          <p:cNvPr id="10" name="TextBox 9">
            <a:extLst>
              <a:ext uri="{FF2B5EF4-FFF2-40B4-BE49-F238E27FC236}">
                <a16:creationId xmlns:a16="http://schemas.microsoft.com/office/drawing/2014/main" id="{0AB00077-D1E0-8F03-AADF-64729F3C9231}"/>
              </a:ext>
            </a:extLst>
          </p:cNvPr>
          <p:cNvSpPr txBox="1"/>
          <p:nvPr/>
        </p:nvSpPr>
        <p:spPr>
          <a:xfrm>
            <a:off x="6367549" y="4032969"/>
            <a:ext cx="5470135" cy="338554"/>
          </a:xfrm>
          <a:prstGeom prst="rect">
            <a:avLst/>
          </a:prstGeom>
          <a:noFill/>
        </p:spPr>
        <p:txBody>
          <a:bodyPr wrap="square">
            <a:spAutoFit/>
          </a:bodyPr>
          <a:lstStyle/>
          <a:p>
            <a:pPr algn="ctr"/>
            <a:r>
              <a:rPr lang="en-GB" sz="1600" dirty="0"/>
              <a:t>This RDD would be of type RDD[(string, string, string, double)]</a:t>
            </a:r>
          </a:p>
        </p:txBody>
      </p:sp>
      <p:pic>
        <p:nvPicPr>
          <p:cNvPr id="14" name="Picture 13">
            <a:extLst>
              <a:ext uri="{FF2B5EF4-FFF2-40B4-BE49-F238E27FC236}">
                <a16:creationId xmlns:a16="http://schemas.microsoft.com/office/drawing/2014/main" id="{C7CC07BF-0A57-DBAB-4718-E071F4AD44EB}"/>
              </a:ext>
            </a:extLst>
          </p:cNvPr>
          <p:cNvPicPr>
            <a:picLocks noChangeAspect="1"/>
          </p:cNvPicPr>
          <p:nvPr/>
        </p:nvPicPr>
        <p:blipFill>
          <a:blip r:embed="rId3"/>
          <a:stretch>
            <a:fillRect/>
          </a:stretch>
        </p:blipFill>
        <p:spPr>
          <a:xfrm>
            <a:off x="2524897" y="5188529"/>
            <a:ext cx="7142205" cy="1669471"/>
          </a:xfrm>
          <a:prstGeom prst="rect">
            <a:avLst/>
          </a:prstGeom>
        </p:spPr>
      </p:pic>
    </p:spTree>
    <p:extLst>
      <p:ext uri="{BB962C8B-B14F-4D97-AF65-F5344CB8AC3E}">
        <p14:creationId xmlns:p14="http://schemas.microsoft.com/office/powerpoint/2010/main" val="616084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3E4E-9A96-4838-8801-0516EEDF074A}"/>
              </a:ext>
            </a:extLst>
          </p:cNvPr>
          <p:cNvSpPr>
            <a:spLocks noGrp="1"/>
          </p:cNvSpPr>
          <p:nvPr>
            <p:ph type="title"/>
          </p:nvPr>
        </p:nvSpPr>
        <p:spPr/>
        <p:txBody>
          <a:bodyPr/>
          <a:lstStyle/>
          <a:p>
            <a:r>
              <a:rPr lang="en-GB" dirty="0"/>
              <a:t>Spark Programming Model</a:t>
            </a:r>
          </a:p>
        </p:txBody>
      </p:sp>
      <p:sp>
        <p:nvSpPr>
          <p:cNvPr id="3" name="Content Placeholder 2">
            <a:extLst>
              <a:ext uri="{FF2B5EF4-FFF2-40B4-BE49-F238E27FC236}">
                <a16:creationId xmlns:a16="http://schemas.microsoft.com/office/drawing/2014/main" id="{75D1DE1D-5F0D-46A1-8414-2556F1A6B3F6}"/>
              </a:ext>
            </a:extLst>
          </p:cNvPr>
          <p:cNvSpPr>
            <a:spLocks noGrp="1"/>
          </p:cNvSpPr>
          <p:nvPr>
            <p:ph idx="1"/>
          </p:nvPr>
        </p:nvSpPr>
        <p:spPr>
          <a:xfrm>
            <a:off x="1237194" y="1622144"/>
            <a:ext cx="2762250" cy="3035581"/>
          </a:xfrm>
        </p:spPr>
        <p:txBody>
          <a:bodyPr>
            <a:normAutofit fontScale="92500"/>
          </a:bodyPr>
          <a:lstStyle/>
          <a:p>
            <a:pPr>
              <a:spcBef>
                <a:spcPts val="1200"/>
              </a:spcBef>
            </a:pPr>
            <a:r>
              <a:rPr lang="en-GB" b="1" dirty="0"/>
              <a:t>Transformations</a:t>
            </a:r>
          </a:p>
          <a:p>
            <a:pPr>
              <a:spcBef>
                <a:spcPts val="1200"/>
              </a:spcBef>
            </a:pPr>
            <a:r>
              <a:rPr lang="en-GB" sz="2000" dirty="0"/>
              <a:t>.filter(function)</a:t>
            </a:r>
          </a:p>
          <a:p>
            <a:pPr>
              <a:spcBef>
                <a:spcPts val="1200"/>
              </a:spcBef>
            </a:pPr>
            <a:r>
              <a:rPr lang="en-GB" sz="2000" dirty="0"/>
              <a:t>.distinct()</a:t>
            </a:r>
          </a:p>
          <a:p>
            <a:pPr>
              <a:spcBef>
                <a:spcPts val="1200"/>
              </a:spcBef>
            </a:pPr>
            <a:r>
              <a:rPr lang="en-GB" sz="2000" dirty="0"/>
              <a:t>.first()</a:t>
            </a:r>
          </a:p>
          <a:p>
            <a:pPr>
              <a:spcBef>
                <a:spcPts val="1200"/>
              </a:spcBef>
            </a:pPr>
            <a:r>
              <a:rPr lang="en-GB" sz="2000" dirty="0"/>
              <a:t>.union()</a:t>
            </a:r>
          </a:p>
          <a:p>
            <a:pPr>
              <a:spcBef>
                <a:spcPts val="1200"/>
              </a:spcBef>
            </a:pPr>
            <a:r>
              <a:rPr lang="en-GB" sz="2000" dirty="0"/>
              <a:t>.map(function)</a:t>
            </a:r>
          </a:p>
          <a:p>
            <a:pPr>
              <a:spcBef>
                <a:spcPts val="1200"/>
              </a:spcBef>
            </a:pPr>
            <a:r>
              <a:rPr lang="en-GB" sz="2000" dirty="0"/>
              <a:t>.</a:t>
            </a:r>
            <a:r>
              <a:rPr lang="en-GB" sz="2000" dirty="0" err="1"/>
              <a:t>flatMap</a:t>
            </a:r>
            <a:r>
              <a:rPr lang="en-GB" sz="2000" dirty="0"/>
              <a:t>(function)</a:t>
            </a:r>
          </a:p>
        </p:txBody>
      </p:sp>
      <p:sp>
        <p:nvSpPr>
          <p:cNvPr id="4" name="Slide Number Placeholder 3">
            <a:extLst>
              <a:ext uri="{FF2B5EF4-FFF2-40B4-BE49-F238E27FC236}">
                <a16:creationId xmlns:a16="http://schemas.microsoft.com/office/drawing/2014/main" id="{1FF9CDEE-ACD0-4D96-8FF2-3D1ACF94B69E}"/>
              </a:ext>
            </a:extLst>
          </p:cNvPr>
          <p:cNvSpPr>
            <a:spLocks noGrp="1"/>
          </p:cNvSpPr>
          <p:nvPr>
            <p:ph type="sldNum" sz="quarter" idx="12"/>
          </p:nvPr>
        </p:nvSpPr>
        <p:spPr/>
        <p:txBody>
          <a:bodyPr/>
          <a:lstStyle/>
          <a:p>
            <a:fld id="{6C8DB4F7-D883-4928-8961-38134A510B78}" type="slidenum">
              <a:rPr lang="en-GB" smtClean="0"/>
              <a:t>29</a:t>
            </a:fld>
            <a:endParaRPr lang="en-GB" dirty="0"/>
          </a:p>
        </p:txBody>
      </p:sp>
      <p:pic>
        <p:nvPicPr>
          <p:cNvPr id="5" name="Picture 4">
            <a:extLst>
              <a:ext uri="{FF2B5EF4-FFF2-40B4-BE49-F238E27FC236}">
                <a16:creationId xmlns:a16="http://schemas.microsoft.com/office/drawing/2014/main" id="{BD4EB525-9547-40D1-93C2-2425C229A528}"/>
              </a:ext>
            </a:extLst>
          </p:cNvPr>
          <p:cNvPicPr>
            <a:picLocks noChangeAspect="1"/>
          </p:cNvPicPr>
          <p:nvPr/>
        </p:nvPicPr>
        <p:blipFill>
          <a:blip r:embed="rId3"/>
          <a:stretch>
            <a:fillRect/>
          </a:stretch>
        </p:blipFill>
        <p:spPr>
          <a:xfrm>
            <a:off x="7713134" y="1622144"/>
            <a:ext cx="3801532" cy="1743564"/>
          </a:xfrm>
          <a:prstGeom prst="rect">
            <a:avLst/>
          </a:prstGeom>
        </p:spPr>
      </p:pic>
      <p:pic>
        <p:nvPicPr>
          <p:cNvPr id="6" name="Picture 5">
            <a:extLst>
              <a:ext uri="{FF2B5EF4-FFF2-40B4-BE49-F238E27FC236}">
                <a16:creationId xmlns:a16="http://schemas.microsoft.com/office/drawing/2014/main" id="{10AC0710-34C3-4183-8C9E-C5D06C3009C3}"/>
              </a:ext>
            </a:extLst>
          </p:cNvPr>
          <p:cNvPicPr>
            <a:picLocks noChangeAspect="1"/>
          </p:cNvPicPr>
          <p:nvPr/>
        </p:nvPicPr>
        <p:blipFill>
          <a:blip r:embed="rId4"/>
          <a:stretch>
            <a:fillRect/>
          </a:stretch>
        </p:blipFill>
        <p:spPr>
          <a:xfrm>
            <a:off x="7873999" y="3417813"/>
            <a:ext cx="3640667" cy="1492647"/>
          </a:xfrm>
          <a:prstGeom prst="rect">
            <a:avLst/>
          </a:prstGeom>
        </p:spPr>
      </p:pic>
      <p:sp>
        <p:nvSpPr>
          <p:cNvPr id="7" name="object 27">
            <a:extLst>
              <a:ext uri="{FF2B5EF4-FFF2-40B4-BE49-F238E27FC236}">
                <a16:creationId xmlns:a16="http://schemas.microsoft.com/office/drawing/2014/main" id="{A5C7BF47-C9A1-4D0A-9EBA-57A0F76CF9B3}"/>
              </a:ext>
            </a:extLst>
          </p:cNvPr>
          <p:cNvSpPr/>
          <p:nvPr/>
        </p:nvSpPr>
        <p:spPr>
          <a:xfrm>
            <a:off x="8818795" y="5001768"/>
            <a:ext cx="1751076" cy="1856232"/>
          </a:xfrm>
          <a:prstGeom prst="rect">
            <a:avLst/>
          </a:prstGeom>
          <a:blipFill>
            <a:blip r:embed="rId5" cstate="print"/>
            <a:stretch>
              <a:fillRect/>
            </a:stretch>
          </a:blipFill>
        </p:spPr>
        <p:txBody>
          <a:bodyPr wrap="square" lIns="0" tIns="0" rIns="0" bIns="0" rtlCol="0"/>
          <a:lstStyle/>
          <a:p>
            <a:endParaRPr/>
          </a:p>
        </p:txBody>
      </p:sp>
      <p:sp>
        <p:nvSpPr>
          <p:cNvPr id="8" name="Content Placeholder 2">
            <a:extLst>
              <a:ext uri="{FF2B5EF4-FFF2-40B4-BE49-F238E27FC236}">
                <a16:creationId xmlns:a16="http://schemas.microsoft.com/office/drawing/2014/main" id="{A9F9D4B3-055F-48E1-A7EA-83CA75E6A645}"/>
              </a:ext>
            </a:extLst>
          </p:cNvPr>
          <p:cNvSpPr txBox="1">
            <a:spLocks/>
          </p:cNvSpPr>
          <p:nvPr/>
        </p:nvSpPr>
        <p:spPr>
          <a:xfrm>
            <a:off x="4612217" y="1622144"/>
            <a:ext cx="2639484" cy="30355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GB" b="1" dirty="0"/>
              <a:t>Actions</a:t>
            </a:r>
          </a:p>
          <a:p>
            <a:pPr>
              <a:spcBef>
                <a:spcPts val="1200"/>
              </a:spcBef>
            </a:pPr>
            <a:r>
              <a:rPr lang="en-GB" sz="2000" dirty="0"/>
              <a:t>.reduce()</a:t>
            </a:r>
          </a:p>
          <a:p>
            <a:pPr>
              <a:spcBef>
                <a:spcPts val="1200"/>
              </a:spcBef>
            </a:pPr>
            <a:r>
              <a:rPr lang="en-GB" sz="2000" dirty="0"/>
              <a:t>.count()</a:t>
            </a:r>
          </a:p>
          <a:p>
            <a:pPr>
              <a:spcBef>
                <a:spcPts val="1200"/>
              </a:spcBef>
            </a:pPr>
            <a:r>
              <a:rPr lang="en-GB" sz="2000" dirty="0"/>
              <a:t>.persist()</a:t>
            </a:r>
          </a:p>
          <a:p>
            <a:pPr>
              <a:spcBef>
                <a:spcPts val="1200"/>
              </a:spcBef>
            </a:pPr>
            <a:r>
              <a:rPr lang="en-GB" sz="2000" dirty="0"/>
              <a:t>.collect()</a:t>
            </a:r>
          </a:p>
          <a:p>
            <a:pPr>
              <a:spcBef>
                <a:spcPts val="1200"/>
              </a:spcBef>
            </a:pPr>
            <a:r>
              <a:rPr lang="en-GB" sz="2000" dirty="0"/>
              <a:t>.</a:t>
            </a:r>
            <a:r>
              <a:rPr lang="en-GB" sz="2000" dirty="0" err="1"/>
              <a:t>saveAsTextFile</a:t>
            </a:r>
            <a:r>
              <a:rPr lang="en-GB" sz="2000" dirty="0"/>
              <a:t>()</a:t>
            </a:r>
          </a:p>
          <a:p>
            <a:pPr>
              <a:spcBef>
                <a:spcPts val="1200"/>
              </a:spcBef>
            </a:pPr>
            <a:r>
              <a:rPr lang="en-GB" sz="2000" dirty="0"/>
              <a:t>.</a:t>
            </a:r>
            <a:r>
              <a:rPr lang="en-GB" sz="2000" dirty="0" err="1"/>
              <a:t>saveAsSequenceFile</a:t>
            </a:r>
            <a:r>
              <a:rPr lang="en-GB" sz="2000" dirty="0"/>
              <a:t>()</a:t>
            </a:r>
          </a:p>
        </p:txBody>
      </p:sp>
      <p:pic>
        <p:nvPicPr>
          <p:cNvPr id="10" name="Picture 9">
            <a:extLst>
              <a:ext uri="{FF2B5EF4-FFF2-40B4-BE49-F238E27FC236}">
                <a16:creationId xmlns:a16="http://schemas.microsoft.com/office/drawing/2014/main" id="{33A63EAD-8A80-4085-8099-212B5CC718CB}"/>
              </a:ext>
            </a:extLst>
          </p:cNvPr>
          <p:cNvPicPr>
            <a:picLocks noChangeAspect="1"/>
          </p:cNvPicPr>
          <p:nvPr/>
        </p:nvPicPr>
        <p:blipFill>
          <a:blip r:embed="rId6"/>
          <a:stretch>
            <a:fillRect/>
          </a:stretch>
        </p:blipFill>
        <p:spPr>
          <a:xfrm>
            <a:off x="1335425" y="5137323"/>
            <a:ext cx="6553583" cy="1325563"/>
          </a:xfrm>
          <a:prstGeom prst="rect">
            <a:avLst/>
          </a:prstGeom>
        </p:spPr>
      </p:pic>
    </p:spTree>
    <p:extLst>
      <p:ext uri="{BB962C8B-B14F-4D97-AF65-F5344CB8AC3E}">
        <p14:creationId xmlns:p14="http://schemas.microsoft.com/office/powerpoint/2010/main" val="253617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324B-0F8C-4990-A8CA-0CA067AF5D68}"/>
              </a:ext>
            </a:extLst>
          </p:cNvPr>
          <p:cNvSpPr>
            <a:spLocks noGrp="1"/>
          </p:cNvSpPr>
          <p:nvPr>
            <p:ph type="title"/>
          </p:nvPr>
        </p:nvSpPr>
        <p:spPr/>
        <p:txBody>
          <a:bodyPr/>
          <a:lstStyle/>
          <a:p>
            <a:r>
              <a:rPr lang="en-GB"/>
              <a:t>Introduction to Apache Spark</a:t>
            </a:r>
            <a:endParaRPr lang="en-GB" dirty="0"/>
          </a:p>
        </p:txBody>
      </p:sp>
      <p:sp>
        <p:nvSpPr>
          <p:cNvPr id="3" name="Content Placeholder 2">
            <a:extLst>
              <a:ext uri="{FF2B5EF4-FFF2-40B4-BE49-F238E27FC236}">
                <a16:creationId xmlns:a16="http://schemas.microsoft.com/office/drawing/2014/main" id="{67618D6E-DFD5-46A7-A2FC-E16358E93296}"/>
              </a:ext>
            </a:extLst>
          </p:cNvPr>
          <p:cNvSpPr>
            <a:spLocks noGrp="1"/>
          </p:cNvSpPr>
          <p:nvPr>
            <p:ph idx="1"/>
          </p:nvPr>
        </p:nvSpPr>
        <p:spPr>
          <a:xfrm>
            <a:off x="685800" y="1545944"/>
            <a:ext cx="8145162" cy="5369206"/>
          </a:xfrm>
        </p:spPr>
        <p:txBody>
          <a:bodyPr>
            <a:normAutofit fontScale="70000" lnSpcReduction="20000"/>
          </a:bodyPr>
          <a:lstStyle/>
          <a:p>
            <a:pPr marL="361950" indent="-361950">
              <a:lnSpc>
                <a:spcPct val="110000"/>
              </a:lnSpc>
              <a:spcBef>
                <a:spcPts val="1200"/>
              </a:spcBef>
              <a:spcAft>
                <a:spcPts val="600"/>
              </a:spcAft>
            </a:pPr>
            <a:r>
              <a:rPr lang="en-GB" sz="2400" dirty="0"/>
              <a:t>Jean-Georges Perrin (Author of a book Spark in Action) mentioned his experience in his book. </a:t>
            </a:r>
          </a:p>
          <a:p>
            <a:pPr marL="361950" indent="-361950">
              <a:lnSpc>
                <a:spcPct val="110000"/>
              </a:lnSpc>
              <a:spcBef>
                <a:spcPts val="1200"/>
              </a:spcBef>
              <a:spcAft>
                <a:spcPts val="600"/>
              </a:spcAft>
            </a:pPr>
            <a:r>
              <a:rPr lang="en-GB" sz="2400" dirty="0"/>
              <a:t>During his childhood in the 1980s, when he first learned how to program through Basic and my Atari, he could not grasp why automated traffic control, traffic light enforcement, and parking meter enforcement could not be automated.</a:t>
            </a:r>
          </a:p>
          <a:p>
            <a:pPr marL="361950" indent="-361950">
              <a:lnSpc>
                <a:spcPct val="110000"/>
              </a:lnSpc>
              <a:spcBef>
                <a:spcPts val="1200"/>
              </a:spcBef>
              <a:spcAft>
                <a:spcPts val="600"/>
              </a:spcAft>
            </a:pPr>
            <a:r>
              <a:rPr lang="en-GB" sz="2400" dirty="0"/>
              <a:t>From the age of 12, he was not clear about the volume of data. He created Monopoly and it fits in 64 KB of memory; however, the amount of data generated by this game is enormous if it is played by a large number of players. </a:t>
            </a:r>
          </a:p>
          <a:p>
            <a:pPr marL="361950" indent="-361950">
              <a:lnSpc>
                <a:spcPct val="110000"/>
              </a:lnSpc>
              <a:spcBef>
                <a:spcPts val="1200"/>
              </a:spcBef>
              <a:spcAft>
                <a:spcPts val="600"/>
              </a:spcAft>
            </a:pPr>
            <a:r>
              <a:rPr lang="en-GB" sz="2400" dirty="0"/>
              <a:t>All those use cases are still accessible online 35 years later. Data has increased at a faster rate than hardware that supports it. A cluster of small computers will cost less than one large one. </a:t>
            </a:r>
          </a:p>
          <a:p>
            <a:pPr marL="361950" indent="-361950">
              <a:lnSpc>
                <a:spcPct val="110000"/>
              </a:lnSpc>
              <a:spcBef>
                <a:spcPts val="1200"/>
              </a:spcBef>
              <a:spcAft>
                <a:spcPts val="600"/>
              </a:spcAft>
            </a:pPr>
            <a:r>
              <a:rPr lang="en-GB" sz="2400" dirty="0"/>
              <a:t>Networks are many times faster, and modern data </a:t>
            </a:r>
            <a:r>
              <a:rPr lang="en-GB" sz="2400" dirty="0" err="1"/>
              <a:t>centers</a:t>
            </a:r>
            <a:r>
              <a:rPr lang="en-GB" sz="2400" dirty="0"/>
              <a:t> offer speeds of up to 100 gigabits per second (Gbps), nearly 2,000 times faster than your home Wi-Fi from five years ago. These are some of the factors that drove people to ask this question: </a:t>
            </a:r>
          </a:p>
          <a:p>
            <a:pPr marL="361950" indent="-361950">
              <a:lnSpc>
                <a:spcPct val="110000"/>
              </a:lnSpc>
              <a:spcBef>
                <a:spcPts val="1200"/>
              </a:spcBef>
              <a:spcAft>
                <a:spcPts val="600"/>
              </a:spcAft>
            </a:pPr>
            <a:r>
              <a:rPr lang="en-GB" b="1" dirty="0"/>
              <a:t>How can we use distributed memory computing to analyze large quantities of data?</a:t>
            </a:r>
          </a:p>
        </p:txBody>
      </p:sp>
      <p:sp>
        <p:nvSpPr>
          <p:cNvPr id="4" name="Slide Number Placeholder 3">
            <a:extLst>
              <a:ext uri="{FF2B5EF4-FFF2-40B4-BE49-F238E27FC236}">
                <a16:creationId xmlns:a16="http://schemas.microsoft.com/office/drawing/2014/main" id="{2B792431-CA37-4F39-94C3-C6515A8A8CB3}"/>
              </a:ext>
            </a:extLst>
          </p:cNvPr>
          <p:cNvSpPr>
            <a:spLocks noGrp="1"/>
          </p:cNvSpPr>
          <p:nvPr>
            <p:ph type="sldNum" sz="quarter" idx="12"/>
          </p:nvPr>
        </p:nvSpPr>
        <p:spPr/>
        <p:txBody>
          <a:bodyPr/>
          <a:lstStyle/>
          <a:p>
            <a:fld id="{6C8DB4F7-D883-4928-8961-38134A510B78}" type="slidenum">
              <a:rPr lang="en-GB" smtClean="0"/>
              <a:t>3</a:t>
            </a:fld>
            <a:endParaRPr lang="en-GB" dirty="0"/>
          </a:p>
        </p:txBody>
      </p:sp>
      <p:pic>
        <p:nvPicPr>
          <p:cNvPr id="1026" name="Picture 2" descr="Atari to Nintendo: Home Electronic Games (1975-1986) - Flashbak">
            <a:extLst>
              <a:ext uri="{FF2B5EF4-FFF2-40B4-BE49-F238E27FC236}">
                <a16:creationId xmlns:a16="http://schemas.microsoft.com/office/drawing/2014/main" id="{BCC270F4-8469-42F1-B540-D4709967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9795" y="1731680"/>
            <a:ext cx="3277448" cy="2208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amasutra - A History of Gaming Platforms: Atari 2600 Video Computer  System/VCS">
            <a:extLst>
              <a:ext uri="{FF2B5EF4-FFF2-40B4-BE49-F238E27FC236}">
                <a16:creationId xmlns:a16="http://schemas.microsoft.com/office/drawing/2014/main" id="{9F70DA3E-9C51-4424-B8C4-B4B9A5FBC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9795" y="4126242"/>
            <a:ext cx="3277448" cy="2288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784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2875-4E49-4FBC-8A9A-42F8A1A05879}"/>
              </a:ext>
            </a:extLst>
          </p:cNvPr>
          <p:cNvSpPr>
            <a:spLocks noGrp="1"/>
          </p:cNvSpPr>
          <p:nvPr>
            <p:ph type="title"/>
          </p:nvPr>
        </p:nvSpPr>
        <p:spPr/>
        <p:txBody>
          <a:bodyPr/>
          <a:lstStyle/>
          <a:p>
            <a:r>
              <a:rPr lang="en-GB" dirty="0" err="1"/>
              <a:t>Dataframes</a:t>
            </a:r>
            <a:r>
              <a:rPr lang="en-GB" dirty="0"/>
              <a:t> and Spark SQL</a:t>
            </a:r>
          </a:p>
        </p:txBody>
      </p:sp>
      <p:sp>
        <p:nvSpPr>
          <p:cNvPr id="3" name="Content Placeholder 2">
            <a:extLst>
              <a:ext uri="{FF2B5EF4-FFF2-40B4-BE49-F238E27FC236}">
                <a16:creationId xmlns:a16="http://schemas.microsoft.com/office/drawing/2014/main" id="{B26035BB-A265-4C45-B5B0-EE64BD16CF05}"/>
              </a:ext>
            </a:extLst>
          </p:cNvPr>
          <p:cNvSpPr>
            <a:spLocks noGrp="1"/>
          </p:cNvSpPr>
          <p:nvPr>
            <p:ph idx="1"/>
          </p:nvPr>
        </p:nvSpPr>
        <p:spPr>
          <a:xfrm>
            <a:off x="838200" y="1622144"/>
            <a:ext cx="6963032" cy="5143292"/>
          </a:xfrm>
        </p:spPr>
        <p:txBody>
          <a:bodyPr>
            <a:normAutofit fontScale="92500" lnSpcReduction="10000"/>
          </a:bodyPr>
          <a:lstStyle/>
          <a:p>
            <a:pPr marL="355600" indent="-355600">
              <a:spcBef>
                <a:spcPts val="1200"/>
              </a:spcBef>
              <a:spcAft>
                <a:spcPts val="600"/>
              </a:spcAft>
            </a:pPr>
            <a:r>
              <a:rPr lang="en-GB" b="1" dirty="0"/>
              <a:t>Dataframe</a:t>
            </a:r>
          </a:p>
          <a:p>
            <a:pPr marL="628650" indent="-266700">
              <a:spcBef>
                <a:spcPts val="1200"/>
              </a:spcBef>
              <a:spcAft>
                <a:spcPts val="600"/>
              </a:spcAft>
            </a:pPr>
            <a:r>
              <a:rPr lang="en-GB" sz="2400" dirty="0"/>
              <a:t>Abstraction on top of </a:t>
            </a:r>
            <a:r>
              <a:rPr lang="en-GB" sz="2400" b="1" dirty="0"/>
              <a:t>RDDs</a:t>
            </a:r>
          </a:p>
          <a:p>
            <a:pPr marL="628650" indent="-266700">
              <a:spcBef>
                <a:spcPts val="1200"/>
              </a:spcBef>
              <a:spcAft>
                <a:spcPts val="600"/>
              </a:spcAft>
            </a:pPr>
            <a:r>
              <a:rPr lang="en-GB" sz="2400" dirty="0"/>
              <a:t>Basically, created </a:t>
            </a:r>
            <a:r>
              <a:rPr lang="en-GB" sz="2400" b="1" dirty="0"/>
              <a:t>RDD</a:t>
            </a:r>
            <a:r>
              <a:rPr lang="en-GB" sz="2400" dirty="0"/>
              <a:t> containing rows of columns</a:t>
            </a:r>
          </a:p>
          <a:p>
            <a:pPr marL="628650" indent="-266700">
              <a:spcBef>
                <a:spcPts val="1200"/>
              </a:spcBef>
              <a:spcAft>
                <a:spcPts val="600"/>
              </a:spcAft>
            </a:pPr>
            <a:r>
              <a:rPr lang="en-GB" sz="2400" dirty="0"/>
              <a:t>Has a schema</a:t>
            </a:r>
          </a:p>
          <a:p>
            <a:pPr marL="628650" indent="-266700">
              <a:spcBef>
                <a:spcPts val="1200"/>
              </a:spcBef>
              <a:spcAft>
                <a:spcPts val="600"/>
              </a:spcAft>
            </a:pPr>
            <a:r>
              <a:rPr lang="en-GB" sz="2400" dirty="0"/>
              <a:t>Rich, functional language for interaction (similar to Pandas/ </a:t>
            </a:r>
            <a:r>
              <a:rPr lang="en-GB" sz="2400" dirty="0" err="1"/>
              <a:t>Dplyr</a:t>
            </a:r>
            <a:r>
              <a:rPr lang="en-GB" sz="2400" dirty="0"/>
              <a:t>)</a:t>
            </a:r>
          </a:p>
          <a:p>
            <a:pPr>
              <a:spcBef>
                <a:spcPts val="1200"/>
              </a:spcBef>
              <a:spcAft>
                <a:spcPts val="600"/>
              </a:spcAft>
            </a:pPr>
            <a:endParaRPr lang="en-GB" sz="1500" dirty="0"/>
          </a:p>
          <a:p>
            <a:pPr marL="355600" indent="-355600">
              <a:spcBef>
                <a:spcPts val="1200"/>
              </a:spcBef>
              <a:spcAft>
                <a:spcPts val="600"/>
              </a:spcAft>
            </a:pPr>
            <a:r>
              <a:rPr lang="en-GB" b="1" dirty="0"/>
              <a:t>SparkSQL</a:t>
            </a:r>
          </a:p>
          <a:p>
            <a:pPr marL="628650" indent="-266700">
              <a:spcBef>
                <a:spcPts val="1200"/>
              </a:spcBef>
              <a:spcAft>
                <a:spcPts val="600"/>
              </a:spcAft>
            </a:pPr>
            <a:r>
              <a:rPr lang="en-GB" sz="2400" dirty="0"/>
              <a:t>Great way to interact with </a:t>
            </a:r>
            <a:r>
              <a:rPr lang="en-GB" sz="2400" dirty="0" err="1"/>
              <a:t>Dataframes</a:t>
            </a:r>
            <a:r>
              <a:rPr lang="en-GB" sz="2400" dirty="0"/>
              <a:t>!</a:t>
            </a:r>
          </a:p>
          <a:p>
            <a:pPr marL="628650" indent="-266700">
              <a:spcBef>
                <a:spcPts val="1200"/>
              </a:spcBef>
              <a:spcAft>
                <a:spcPts val="600"/>
              </a:spcAft>
            </a:pPr>
            <a:r>
              <a:rPr lang="en-GB" sz="2400" dirty="0"/>
              <a:t>Also works with Hive </a:t>
            </a:r>
            <a:r>
              <a:rPr lang="en-GB" sz="2400" dirty="0" err="1"/>
              <a:t>metabase</a:t>
            </a:r>
            <a:endParaRPr lang="en-GB" sz="2400" dirty="0"/>
          </a:p>
          <a:p>
            <a:pPr marL="628650" indent="-266700">
              <a:spcBef>
                <a:spcPts val="1200"/>
              </a:spcBef>
              <a:spcAft>
                <a:spcPts val="600"/>
              </a:spcAft>
            </a:pPr>
            <a:r>
              <a:rPr lang="en-GB" sz="2200" b="1" dirty="0" err="1">
                <a:latin typeface="Courier New" panose="02070309020205020404" pitchFamily="49" charset="0"/>
                <a:cs typeface="Courier New" panose="02070309020205020404" pitchFamily="49" charset="0"/>
              </a:rPr>
              <a:t>df</a:t>
            </a:r>
            <a:r>
              <a:rPr lang="en-GB" sz="2200" b="1" dirty="0">
                <a:latin typeface="Courier New" panose="02070309020205020404" pitchFamily="49" charset="0"/>
                <a:cs typeface="Courier New" panose="02070309020205020404" pitchFamily="49" charset="0"/>
              </a:rPr>
              <a:t> = </a:t>
            </a:r>
            <a:r>
              <a:rPr lang="en-GB" sz="2200" b="1" dirty="0" err="1">
                <a:latin typeface="Courier New" panose="02070309020205020404" pitchFamily="49" charset="0"/>
                <a:cs typeface="Courier New" panose="02070309020205020404" pitchFamily="49" charset="0"/>
              </a:rPr>
              <a:t>spark.sql</a:t>
            </a:r>
            <a:r>
              <a:rPr lang="en-GB" sz="2200" b="1" dirty="0">
                <a:latin typeface="Courier New" panose="02070309020205020404" pitchFamily="49" charset="0"/>
                <a:cs typeface="Courier New" panose="02070309020205020404" pitchFamily="49" charset="0"/>
              </a:rPr>
              <a:t>("SELECT * FROM MYTABLE")</a:t>
            </a:r>
          </a:p>
        </p:txBody>
      </p:sp>
      <p:sp>
        <p:nvSpPr>
          <p:cNvPr id="4" name="Slide Number Placeholder 3">
            <a:extLst>
              <a:ext uri="{FF2B5EF4-FFF2-40B4-BE49-F238E27FC236}">
                <a16:creationId xmlns:a16="http://schemas.microsoft.com/office/drawing/2014/main" id="{B3AA1EEE-AE5C-4CD4-8090-2FC1CDAEA75B}"/>
              </a:ext>
            </a:extLst>
          </p:cNvPr>
          <p:cNvSpPr>
            <a:spLocks noGrp="1"/>
          </p:cNvSpPr>
          <p:nvPr>
            <p:ph type="sldNum" sz="quarter" idx="12"/>
          </p:nvPr>
        </p:nvSpPr>
        <p:spPr/>
        <p:txBody>
          <a:bodyPr/>
          <a:lstStyle/>
          <a:p>
            <a:fld id="{6C8DB4F7-D883-4928-8961-38134A510B78}" type="slidenum">
              <a:rPr lang="en-GB" smtClean="0"/>
              <a:t>30</a:t>
            </a:fld>
            <a:endParaRPr lang="en-GB" dirty="0"/>
          </a:p>
        </p:txBody>
      </p:sp>
      <p:pic>
        <p:nvPicPr>
          <p:cNvPr id="11266" name="Picture 2" descr="Converting Spark RDD to DataFrame and Dataset. Expert opinion.">
            <a:extLst>
              <a:ext uri="{FF2B5EF4-FFF2-40B4-BE49-F238E27FC236}">
                <a16:creationId xmlns:a16="http://schemas.microsoft.com/office/drawing/2014/main" id="{2A18E3A0-0092-491B-968E-7E9B5A2C7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642" y="1840085"/>
            <a:ext cx="4184022" cy="227132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park Tutorial: with PySpark part-2 | by amresh sharma | Medium">
            <a:extLst>
              <a:ext uri="{FF2B5EF4-FFF2-40B4-BE49-F238E27FC236}">
                <a16:creationId xmlns:a16="http://schemas.microsoft.com/office/drawing/2014/main" id="{15FE46A9-4D74-46B1-8CF4-6238D28B6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9091" y="4278566"/>
            <a:ext cx="4427709" cy="248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921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0B7D6-F616-452B-90ED-5460C1238B1C}"/>
              </a:ext>
            </a:extLst>
          </p:cNvPr>
          <p:cNvSpPr>
            <a:spLocks noGrp="1"/>
          </p:cNvSpPr>
          <p:nvPr>
            <p:ph type="title"/>
          </p:nvPr>
        </p:nvSpPr>
        <p:spPr>
          <a:xfrm>
            <a:off x="838201" y="92564"/>
            <a:ext cx="7696200" cy="1325563"/>
          </a:xfrm>
        </p:spPr>
        <p:txBody>
          <a:bodyPr/>
          <a:lstStyle/>
          <a:p>
            <a:r>
              <a:rPr lang="en-GB" dirty="0"/>
              <a:t>Spark ML</a:t>
            </a:r>
          </a:p>
        </p:txBody>
      </p:sp>
      <p:sp>
        <p:nvSpPr>
          <p:cNvPr id="3" name="Content Placeholder 2">
            <a:extLst>
              <a:ext uri="{FF2B5EF4-FFF2-40B4-BE49-F238E27FC236}">
                <a16:creationId xmlns:a16="http://schemas.microsoft.com/office/drawing/2014/main" id="{11AA752E-6D54-427F-9305-797F68AC7CD2}"/>
              </a:ext>
            </a:extLst>
          </p:cNvPr>
          <p:cNvSpPr>
            <a:spLocks noGrp="1"/>
          </p:cNvSpPr>
          <p:nvPr>
            <p:ph idx="1"/>
          </p:nvPr>
        </p:nvSpPr>
        <p:spPr>
          <a:xfrm>
            <a:off x="885567" y="4576419"/>
            <a:ext cx="10344407" cy="2281580"/>
          </a:xfrm>
        </p:spPr>
        <p:txBody>
          <a:bodyPr>
            <a:normAutofit fontScale="92500"/>
          </a:bodyPr>
          <a:lstStyle/>
          <a:p>
            <a:pPr marL="357188" indent="-357188">
              <a:lnSpc>
                <a:spcPct val="110000"/>
              </a:lnSpc>
              <a:spcBef>
                <a:spcPts val="600"/>
              </a:spcBef>
              <a:spcAft>
                <a:spcPts val="600"/>
              </a:spcAft>
            </a:pPr>
            <a:r>
              <a:rPr lang="en-GB" sz="1800" b="1" dirty="0"/>
              <a:t>Estimator: </a:t>
            </a:r>
            <a:r>
              <a:rPr lang="en-GB" sz="1600" dirty="0"/>
              <a:t>An algorithm that trains on the data provided in a Spark </a:t>
            </a:r>
            <a:r>
              <a:rPr lang="en-GB" sz="1600" dirty="0" err="1"/>
              <a:t>DataFrame</a:t>
            </a:r>
            <a:r>
              <a:rPr lang="en-GB" sz="1600" dirty="0"/>
              <a:t> and creates a model called as </a:t>
            </a:r>
            <a:r>
              <a:rPr lang="en-GB" sz="1600" b="1" dirty="0"/>
              <a:t>a Transformer</a:t>
            </a:r>
          </a:p>
          <a:p>
            <a:pPr marL="357188" indent="-357188">
              <a:lnSpc>
                <a:spcPct val="110000"/>
              </a:lnSpc>
              <a:spcBef>
                <a:spcPts val="600"/>
              </a:spcBef>
              <a:spcAft>
                <a:spcPts val="600"/>
              </a:spcAft>
            </a:pPr>
            <a:r>
              <a:rPr lang="en-GB" sz="1800" b="1" dirty="0"/>
              <a:t>Transformer: </a:t>
            </a:r>
            <a:r>
              <a:rPr lang="en-GB" sz="1600" dirty="0"/>
              <a:t>Converts a Spark </a:t>
            </a:r>
            <a:r>
              <a:rPr lang="en-GB" sz="1600" dirty="0" err="1"/>
              <a:t>DataFrame</a:t>
            </a:r>
            <a:r>
              <a:rPr lang="en-GB" sz="1600" dirty="0"/>
              <a:t> containing features and transforms it to another Spark </a:t>
            </a:r>
            <a:r>
              <a:rPr lang="en-GB" sz="1600" dirty="0" err="1"/>
              <a:t>DataFrame</a:t>
            </a:r>
            <a:r>
              <a:rPr lang="en-GB" sz="1600" dirty="0"/>
              <a:t> containing predictions.</a:t>
            </a:r>
          </a:p>
          <a:p>
            <a:pPr marL="357188" indent="-357188">
              <a:lnSpc>
                <a:spcPct val="110000"/>
              </a:lnSpc>
              <a:spcBef>
                <a:spcPts val="600"/>
              </a:spcBef>
              <a:spcAft>
                <a:spcPts val="600"/>
              </a:spcAft>
            </a:pPr>
            <a:r>
              <a:rPr lang="en-GB" sz="1800" b="1" dirty="0"/>
              <a:t>Parameter: </a:t>
            </a:r>
            <a:r>
              <a:rPr lang="en-GB" sz="1600" dirty="0"/>
              <a:t>Used by the Estimators and Transformers. Usually specific to the machine learning algorithm. Spark ML comes with a uniform API for specifying the right parameters to the algorithms.</a:t>
            </a:r>
          </a:p>
          <a:p>
            <a:pPr marL="357188" indent="-357188">
              <a:lnSpc>
                <a:spcPct val="110000"/>
              </a:lnSpc>
              <a:spcBef>
                <a:spcPts val="600"/>
              </a:spcBef>
              <a:spcAft>
                <a:spcPts val="600"/>
              </a:spcAft>
            </a:pPr>
            <a:r>
              <a:rPr lang="en-GB" sz="1800" b="1" dirty="0"/>
              <a:t>Pipeline: </a:t>
            </a:r>
            <a:r>
              <a:rPr lang="en-GB" sz="1600" dirty="0"/>
              <a:t>This is a chain of Estimators and Transformers working together forming a machine learning workflow.</a:t>
            </a:r>
          </a:p>
        </p:txBody>
      </p:sp>
      <p:sp>
        <p:nvSpPr>
          <p:cNvPr id="4" name="Slide Number Placeholder 3">
            <a:extLst>
              <a:ext uri="{FF2B5EF4-FFF2-40B4-BE49-F238E27FC236}">
                <a16:creationId xmlns:a16="http://schemas.microsoft.com/office/drawing/2014/main" id="{F809EE1B-641B-4C42-874E-93138D68CFC3}"/>
              </a:ext>
            </a:extLst>
          </p:cNvPr>
          <p:cNvSpPr>
            <a:spLocks noGrp="1"/>
          </p:cNvSpPr>
          <p:nvPr>
            <p:ph type="sldNum" sz="quarter" idx="12"/>
          </p:nvPr>
        </p:nvSpPr>
        <p:spPr/>
        <p:txBody>
          <a:bodyPr/>
          <a:lstStyle/>
          <a:p>
            <a:fld id="{6C8DB4F7-D883-4928-8961-38134A510B78}" type="slidenum">
              <a:rPr lang="en-GB" smtClean="0"/>
              <a:t>31</a:t>
            </a:fld>
            <a:endParaRPr lang="en-GB" dirty="0"/>
          </a:p>
        </p:txBody>
      </p:sp>
      <p:pic>
        <p:nvPicPr>
          <p:cNvPr id="13314" name="Picture 2" descr="A deep dive into Machine learning with Apache Spark | Clairvoyant Blog">
            <a:extLst>
              <a:ext uri="{FF2B5EF4-FFF2-40B4-BE49-F238E27FC236}">
                <a16:creationId xmlns:a16="http://schemas.microsoft.com/office/drawing/2014/main" id="{7FDFE070-41C4-41FA-98A8-571DE7F14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6250" y="0"/>
            <a:ext cx="3381892" cy="15019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B605375-D209-4B35-896A-5BDC1AE685FA}"/>
              </a:ext>
            </a:extLst>
          </p:cNvPr>
          <p:cNvSpPr txBox="1"/>
          <p:nvPr/>
        </p:nvSpPr>
        <p:spPr>
          <a:xfrm>
            <a:off x="885568" y="1529431"/>
            <a:ext cx="10219037" cy="3046988"/>
          </a:xfrm>
          <a:prstGeom prst="rect">
            <a:avLst/>
          </a:prstGeom>
          <a:noFill/>
        </p:spPr>
        <p:txBody>
          <a:bodyPr wrap="square">
            <a:spAutoFit/>
          </a:bodyPr>
          <a:lstStyle/>
          <a:p>
            <a:pPr marL="357188" indent="-357188">
              <a:spcAft>
                <a:spcPts val="1200"/>
              </a:spcAft>
              <a:buFont typeface="Arial" panose="020B0604020202020204" pitchFamily="34" charset="0"/>
              <a:buChar char="•"/>
            </a:pPr>
            <a:r>
              <a:rPr lang="en-GB" dirty="0"/>
              <a:t>Currently, Spark has two machine learning libraries, </a:t>
            </a:r>
            <a:r>
              <a:rPr lang="en-GB" b="1" dirty="0"/>
              <a:t>Spark MLlib and Spark ML</a:t>
            </a:r>
            <a:r>
              <a:rPr lang="en-GB" dirty="0"/>
              <a:t>. </a:t>
            </a:r>
            <a:r>
              <a:rPr lang="en-GB" b="1" dirty="0"/>
              <a:t>Spark ML </a:t>
            </a:r>
            <a:r>
              <a:rPr lang="en-GB" dirty="0"/>
              <a:t>is the newer, scikit-learn inspired machine learning library and is where active development is taking place. </a:t>
            </a:r>
          </a:p>
          <a:p>
            <a:pPr marL="357188" indent="-357188">
              <a:spcAft>
                <a:spcPts val="1200"/>
              </a:spcAft>
              <a:buFont typeface="Arial" panose="020B0604020202020204" pitchFamily="34" charset="0"/>
              <a:buChar char="•"/>
            </a:pPr>
            <a:r>
              <a:rPr lang="en-GB" dirty="0"/>
              <a:t>In addition to inheriting many of the performance considerations of the </a:t>
            </a:r>
            <a:r>
              <a:rPr lang="en-GB" b="1" dirty="0"/>
              <a:t>RDD</a:t>
            </a:r>
            <a:r>
              <a:rPr lang="en-GB" dirty="0"/>
              <a:t> and </a:t>
            </a:r>
            <a:r>
              <a:rPr lang="en-GB" b="1" dirty="0"/>
              <a:t>Dataset APIs </a:t>
            </a:r>
            <a:r>
              <a:rPr lang="en-GB" dirty="0"/>
              <a:t>that they are based on, these machine learning libraries have their own considerations as well.</a:t>
            </a:r>
          </a:p>
          <a:p>
            <a:pPr marL="357188" indent="-357188">
              <a:spcAft>
                <a:spcPts val="1200"/>
              </a:spcAft>
              <a:buFont typeface="Arial" panose="020B0604020202020204" pitchFamily="34" charset="0"/>
              <a:buChar char="•"/>
            </a:pPr>
            <a:r>
              <a:rPr lang="en-GB" dirty="0"/>
              <a:t>The Spark ML API is built around the concept of a “pipeline” consisting of the different stages. Each stage performs a separate task, and stages exist for tasks ranging from data cleaning, to feature selection, through applying a machine learning algorithm.</a:t>
            </a:r>
          </a:p>
          <a:p>
            <a:pPr marL="357188" indent="-357188">
              <a:spcAft>
                <a:spcPts val="1200"/>
              </a:spcAft>
              <a:buFont typeface="Arial" panose="020B0604020202020204" pitchFamily="34" charset="0"/>
              <a:buChar char="•"/>
            </a:pPr>
            <a:r>
              <a:rPr lang="en-GB" dirty="0"/>
              <a:t>For those familiar with scikit-learn much of the design will seem familiar. These pipeline stages are grouped into estimators and transformers.</a:t>
            </a:r>
          </a:p>
        </p:txBody>
      </p:sp>
    </p:spTree>
    <p:extLst>
      <p:ext uri="{BB962C8B-B14F-4D97-AF65-F5344CB8AC3E}">
        <p14:creationId xmlns:p14="http://schemas.microsoft.com/office/powerpoint/2010/main" val="2533153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1A6B-5EF3-4B91-B0E7-349382197ABB}"/>
              </a:ext>
            </a:extLst>
          </p:cNvPr>
          <p:cNvSpPr>
            <a:spLocks noGrp="1"/>
          </p:cNvSpPr>
          <p:nvPr>
            <p:ph type="title"/>
          </p:nvPr>
        </p:nvSpPr>
        <p:spPr/>
        <p:txBody>
          <a:bodyPr/>
          <a:lstStyle/>
          <a:p>
            <a:r>
              <a:rPr lang="en-GB" dirty="0"/>
              <a:t>Resources/ References</a:t>
            </a:r>
          </a:p>
        </p:txBody>
      </p:sp>
      <p:sp>
        <p:nvSpPr>
          <p:cNvPr id="3" name="Content Placeholder 2">
            <a:extLst>
              <a:ext uri="{FF2B5EF4-FFF2-40B4-BE49-F238E27FC236}">
                <a16:creationId xmlns:a16="http://schemas.microsoft.com/office/drawing/2014/main" id="{717D5E5B-EB6F-421A-AC92-5B7CFB9F6E19}"/>
              </a:ext>
            </a:extLst>
          </p:cNvPr>
          <p:cNvSpPr>
            <a:spLocks noGrp="1"/>
          </p:cNvSpPr>
          <p:nvPr>
            <p:ph idx="1"/>
          </p:nvPr>
        </p:nvSpPr>
        <p:spPr>
          <a:xfrm>
            <a:off x="972588" y="1566410"/>
            <a:ext cx="5914644" cy="5261601"/>
          </a:xfrm>
        </p:spPr>
        <p:txBody>
          <a:bodyPr>
            <a:normAutofit fontScale="92500" lnSpcReduction="10000"/>
          </a:bodyPr>
          <a:lstStyle/>
          <a:p>
            <a:pPr marL="357188" indent="-357188">
              <a:lnSpc>
                <a:spcPct val="100000"/>
              </a:lnSpc>
              <a:spcBef>
                <a:spcPts val="600"/>
              </a:spcBef>
              <a:spcAft>
                <a:spcPts val="1200"/>
              </a:spcAft>
            </a:pPr>
            <a:r>
              <a:rPr lang="en-GB" sz="1800" dirty="0"/>
              <a:t>Learning Spark, Holden Karau, Andy </a:t>
            </a:r>
            <a:r>
              <a:rPr lang="en-GB" sz="1800" dirty="0" err="1"/>
              <a:t>Konwinski</a:t>
            </a:r>
            <a:r>
              <a:rPr lang="en-GB" sz="1800" dirty="0"/>
              <a:t>, Patrick Wendell, </a:t>
            </a:r>
            <a:r>
              <a:rPr lang="en-GB" sz="1800" dirty="0" err="1"/>
              <a:t>Matei</a:t>
            </a:r>
            <a:r>
              <a:rPr lang="en-GB" sz="1800" dirty="0"/>
              <a:t> </a:t>
            </a:r>
            <a:r>
              <a:rPr lang="en-GB" sz="1800" dirty="0" err="1"/>
              <a:t>Zaharia</a:t>
            </a:r>
            <a:r>
              <a:rPr lang="en-GB" sz="1800" dirty="0"/>
              <a:t>, O'Reilly Media, Inc., 2015.</a:t>
            </a:r>
          </a:p>
          <a:p>
            <a:pPr marL="357188" indent="-357188">
              <a:lnSpc>
                <a:spcPct val="100000"/>
              </a:lnSpc>
              <a:spcBef>
                <a:spcPts val="600"/>
              </a:spcBef>
              <a:spcAft>
                <a:spcPts val="1200"/>
              </a:spcAft>
            </a:pPr>
            <a:r>
              <a:rPr lang="en-GB" sz="1800" dirty="0"/>
              <a:t>Spark in Action, Second Edition, Jean-Georges Perrin, Rob Thomas, Manning Publishers, 2020.</a:t>
            </a:r>
          </a:p>
          <a:p>
            <a:pPr marL="357188" indent="-357188">
              <a:lnSpc>
                <a:spcPct val="100000"/>
              </a:lnSpc>
              <a:spcBef>
                <a:spcPts val="600"/>
              </a:spcBef>
              <a:spcAft>
                <a:spcPts val="1200"/>
              </a:spcAft>
            </a:pPr>
            <a:r>
              <a:rPr lang="en-GB" sz="1800" dirty="0" err="1"/>
              <a:t>Lublinsky</a:t>
            </a:r>
            <a:r>
              <a:rPr lang="en-GB" sz="1800" dirty="0"/>
              <a:t> B., Smith K. T. and </a:t>
            </a:r>
            <a:r>
              <a:rPr lang="en-GB" sz="1800" dirty="0" err="1"/>
              <a:t>Yakubovich</a:t>
            </a:r>
            <a:r>
              <a:rPr lang="en-GB" sz="1800" dirty="0"/>
              <a:t> A 2013, Professional Hadoop Solutions, </a:t>
            </a:r>
            <a:r>
              <a:rPr lang="en-GB" sz="1800" dirty="0" err="1"/>
              <a:t>Wrox</a:t>
            </a:r>
            <a:r>
              <a:rPr lang="en-GB" sz="1800" dirty="0"/>
              <a:t> [ISBN: 13:978-11186]</a:t>
            </a:r>
          </a:p>
          <a:p>
            <a:pPr marL="357188" indent="-357188">
              <a:lnSpc>
                <a:spcPct val="100000"/>
              </a:lnSpc>
              <a:spcBef>
                <a:spcPts val="600"/>
              </a:spcBef>
              <a:spcAft>
                <a:spcPts val="1200"/>
              </a:spcAft>
            </a:pPr>
            <a:r>
              <a:rPr lang="en-GB" sz="1800" dirty="0"/>
              <a:t>Holmes A 2012, Hadoop in Practice, Manning Publications [ISBN: 13:978-16172]</a:t>
            </a:r>
          </a:p>
          <a:p>
            <a:pPr marL="357188" indent="-357188">
              <a:lnSpc>
                <a:spcPct val="100000"/>
              </a:lnSpc>
              <a:spcBef>
                <a:spcPts val="600"/>
              </a:spcBef>
              <a:spcAft>
                <a:spcPts val="1200"/>
              </a:spcAft>
            </a:pPr>
            <a:r>
              <a:rPr lang="en-GB" sz="1800" dirty="0"/>
              <a:t>McKinney W. 2012, Python for Data Analysis, O'Reilly Media [ISBN: 13: 978-14493]</a:t>
            </a:r>
          </a:p>
          <a:p>
            <a:pPr marL="357188" indent="-357188">
              <a:lnSpc>
                <a:spcPct val="100000"/>
              </a:lnSpc>
              <a:spcBef>
                <a:spcPts val="600"/>
              </a:spcBef>
              <a:spcAft>
                <a:spcPts val="1200"/>
              </a:spcAft>
            </a:pPr>
            <a:r>
              <a:rPr lang="en-GB" sz="1800" dirty="0"/>
              <a:t>https://hadoop.apache.org/docs/stable/hadoop-mapreduce-client/hadoop-mapreduce-client-core/MapReduceTutorial.html</a:t>
            </a:r>
          </a:p>
          <a:p>
            <a:pPr marL="357188" indent="-357188">
              <a:lnSpc>
                <a:spcPct val="100000"/>
              </a:lnSpc>
              <a:spcBef>
                <a:spcPts val="600"/>
              </a:spcBef>
              <a:spcAft>
                <a:spcPts val="1200"/>
              </a:spcAft>
            </a:pPr>
            <a:r>
              <a:rPr lang="en-GB" sz="1800" dirty="0"/>
              <a:t>Some images are used from Google search repository (https://www.google.ie/search) to enhance the level of learning.</a:t>
            </a:r>
            <a:endParaRPr lang="tr-TR" sz="1800" dirty="0"/>
          </a:p>
        </p:txBody>
      </p:sp>
      <p:sp>
        <p:nvSpPr>
          <p:cNvPr id="5" name="Slide Number Placeholder 4">
            <a:extLst>
              <a:ext uri="{FF2B5EF4-FFF2-40B4-BE49-F238E27FC236}">
                <a16:creationId xmlns:a16="http://schemas.microsoft.com/office/drawing/2014/main" id="{622C01B1-0BEE-4144-8A5E-B5E3D8BDB206}"/>
              </a:ext>
            </a:extLst>
          </p:cNvPr>
          <p:cNvSpPr>
            <a:spLocks noGrp="1"/>
          </p:cNvSpPr>
          <p:nvPr>
            <p:ph type="sldNum" sz="quarter" idx="12"/>
          </p:nvPr>
        </p:nvSpPr>
        <p:spPr/>
        <p:txBody>
          <a:bodyPr/>
          <a:lstStyle/>
          <a:p>
            <a:fld id="{6C8DB4F7-D883-4928-8961-38134A510B78}" type="slidenum">
              <a:rPr lang="en-GB" smtClean="0"/>
              <a:t>32</a:t>
            </a:fld>
            <a:endParaRPr lang="en-GB" dirty="0"/>
          </a:p>
        </p:txBody>
      </p:sp>
      <p:sp>
        <p:nvSpPr>
          <p:cNvPr id="4" name="Title 5">
            <a:extLst>
              <a:ext uri="{FF2B5EF4-FFF2-40B4-BE49-F238E27FC236}">
                <a16:creationId xmlns:a16="http://schemas.microsoft.com/office/drawing/2014/main" id="{4F9536C5-641E-8FB3-33B7-0B688BAEF59E}"/>
              </a:ext>
            </a:extLst>
          </p:cNvPr>
          <p:cNvSpPr txBox="1">
            <a:spLocks/>
          </p:cNvSpPr>
          <p:nvPr/>
        </p:nvSpPr>
        <p:spPr>
          <a:xfrm>
            <a:off x="6887232" y="2514063"/>
            <a:ext cx="4807390" cy="3150606"/>
          </a:xfrm>
          <a:prstGeom prst="rect">
            <a:avLst/>
          </a:prstGeom>
          <a:ln w="1905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n-lt"/>
                <a:ea typeface="+mj-ea"/>
                <a:cs typeface="+mj-cs"/>
              </a:defRPr>
            </a:lvl1pPr>
          </a:lstStyle>
          <a:p>
            <a:pPr algn="ctr"/>
            <a:r>
              <a:rPr lang="en-IE" sz="2400"/>
              <a:t>Copyright Notice</a:t>
            </a:r>
            <a:br>
              <a:rPr lang="en-IE" sz="2400"/>
            </a:br>
            <a:r>
              <a:rPr lang="en-IE" sz="1800"/>
              <a:t>The following material has been communicated to you by or on behalf of CCT College Dublin in accordance with the Copyright and Related Rights Act 2000 (the Act).</a:t>
            </a:r>
            <a:br>
              <a:rPr lang="en-IE" sz="1800"/>
            </a:br>
            <a:r>
              <a:rPr lang="en-IE" sz="1800"/>
              <a:t>The material may be subject to copyright under the Act and any further reproduction, communication or distribution of this material must be in accordance with the Act.</a:t>
            </a:r>
            <a:br>
              <a:rPr lang="en-IE" sz="1800"/>
            </a:br>
            <a:br>
              <a:rPr lang="en-IE" sz="1800"/>
            </a:br>
            <a:r>
              <a:rPr lang="en-IE" sz="1200"/>
              <a:t>Do not remove this notice</a:t>
            </a:r>
            <a:endParaRPr lang="en-IE" sz="1800" dirty="0"/>
          </a:p>
        </p:txBody>
      </p:sp>
    </p:spTree>
    <p:extLst>
      <p:ext uri="{BB962C8B-B14F-4D97-AF65-F5344CB8AC3E}">
        <p14:creationId xmlns:p14="http://schemas.microsoft.com/office/powerpoint/2010/main" val="2940394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A3EFE-EFC9-4DC6-AA81-8908DB30B067}"/>
              </a:ext>
            </a:extLst>
          </p:cNvPr>
          <p:cNvSpPr>
            <a:spLocks noGrp="1"/>
          </p:cNvSpPr>
          <p:nvPr>
            <p:ph type="title"/>
          </p:nvPr>
        </p:nvSpPr>
        <p:spPr/>
        <p:txBody>
          <a:bodyPr/>
          <a:lstStyle/>
          <a:p>
            <a:r>
              <a:rPr lang="en-GB" dirty="0"/>
              <a:t>Introduction to Apache Spark</a:t>
            </a:r>
          </a:p>
        </p:txBody>
      </p:sp>
      <p:sp>
        <p:nvSpPr>
          <p:cNvPr id="3" name="Content Placeholder 2">
            <a:extLst>
              <a:ext uri="{FF2B5EF4-FFF2-40B4-BE49-F238E27FC236}">
                <a16:creationId xmlns:a16="http://schemas.microsoft.com/office/drawing/2014/main" id="{5882327D-B80D-4AFD-9D13-557A3BF9BCDC}"/>
              </a:ext>
            </a:extLst>
          </p:cNvPr>
          <p:cNvSpPr>
            <a:spLocks noGrp="1"/>
          </p:cNvSpPr>
          <p:nvPr>
            <p:ph idx="1"/>
          </p:nvPr>
        </p:nvSpPr>
        <p:spPr>
          <a:xfrm>
            <a:off x="838200" y="1622143"/>
            <a:ext cx="6229350" cy="5205867"/>
          </a:xfrm>
        </p:spPr>
        <p:txBody>
          <a:bodyPr>
            <a:normAutofit/>
          </a:bodyPr>
          <a:lstStyle/>
          <a:p>
            <a:pPr marL="361950" indent="-361950">
              <a:lnSpc>
                <a:spcPct val="110000"/>
              </a:lnSpc>
              <a:spcBef>
                <a:spcPts val="1200"/>
              </a:spcBef>
              <a:spcAft>
                <a:spcPts val="1200"/>
              </a:spcAft>
            </a:pPr>
            <a:r>
              <a:rPr lang="en-GB" sz="2200" b="1" dirty="0"/>
              <a:t>Apache Spark </a:t>
            </a:r>
            <a:r>
              <a:rPr lang="en-GB" sz="2200" dirty="0"/>
              <a:t>is more than a software stack for data scientists. When you build applications, you build them on top of an operating system, as illustrated in the figure. </a:t>
            </a:r>
          </a:p>
          <a:p>
            <a:pPr marL="361950" indent="-361950">
              <a:lnSpc>
                <a:spcPct val="110000"/>
              </a:lnSpc>
              <a:spcBef>
                <a:spcPts val="1200"/>
              </a:spcBef>
              <a:spcAft>
                <a:spcPts val="1200"/>
              </a:spcAft>
            </a:pPr>
            <a:r>
              <a:rPr lang="en-GB" sz="2200" dirty="0"/>
              <a:t>The operating system provides services to make your application development easier; in other words, you are not building a filesystem or network driver for each application you develop.</a:t>
            </a:r>
          </a:p>
          <a:p>
            <a:pPr marL="361950" indent="-361950">
              <a:lnSpc>
                <a:spcPct val="110000"/>
              </a:lnSpc>
              <a:spcBef>
                <a:spcPts val="1200"/>
              </a:spcBef>
              <a:spcAft>
                <a:spcPts val="1200"/>
              </a:spcAft>
            </a:pPr>
            <a:r>
              <a:rPr lang="en-GB" sz="2200" b="1" dirty="0"/>
              <a:t>Apache Spark </a:t>
            </a:r>
            <a:r>
              <a:rPr lang="en-GB" sz="2200" dirty="0"/>
              <a:t>simplifies the development of analytics-oriented applications by offering services to applications as an operating system does.</a:t>
            </a:r>
          </a:p>
        </p:txBody>
      </p:sp>
      <p:sp>
        <p:nvSpPr>
          <p:cNvPr id="4" name="Slide Number Placeholder 3">
            <a:extLst>
              <a:ext uri="{FF2B5EF4-FFF2-40B4-BE49-F238E27FC236}">
                <a16:creationId xmlns:a16="http://schemas.microsoft.com/office/drawing/2014/main" id="{38B09ECD-4156-4947-8220-14159FA3003C}"/>
              </a:ext>
            </a:extLst>
          </p:cNvPr>
          <p:cNvSpPr>
            <a:spLocks noGrp="1"/>
          </p:cNvSpPr>
          <p:nvPr>
            <p:ph type="sldNum" sz="quarter" idx="12"/>
          </p:nvPr>
        </p:nvSpPr>
        <p:spPr/>
        <p:txBody>
          <a:bodyPr/>
          <a:lstStyle/>
          <a:p>
            <a:fld id="{6C8DB4F7-D883-4928-8961-38134A510B78}" type="slidenum">
              <a:rPr lang="en-GB" smtClean="0"/>
              <a:t>4</a:t>
            </a:fld>
            <a:endParaRPr lang="en-GB" dirty="0"/>
          </a:p>
        </p:txBody>
      </p:sp>
      <p:pic>
        <p:nvPicPr>
          <p:cNvPr id="6" name="Picture 5">
            <a:extLst>
              <a:ext uri="{FF2B5EF4-FFF2-40B4-BE49-F238E27FC236}">
                <a16:creationId xmlns:a16="http://schemas.microsoft.com/office/drawing/2014/main" id="{FD6C384C-52F4-4CFF-A04B-A9296B5B21AD}"/>
              </a:ext>
            </a:extLst>
          </p:cNvPr>
          <p:cNvPicPr>
            <a:picLocks noChangeAspect="1"/>
          </p:cNvPicPr>
          <p:nvPr/>
        </p:nvPicPr>
        <p:blipFill>
          <a:blip r:embed="rId2"/>
          <a:stretch>
            <a:fillRect/>
          </a:stretch>
        </p:blipFill>
        <p:spPr>
          <a:xfrm>
            <a:off x="7534275" y="1622144"/>
            <a:ext cx="3790950" cy="2174221"/>
          </a:xfrm>
          <a:prstGeom prst="rect">
            <a:avLst/>
          </a:prstGeom>
        </p:spPr>
      </p:pic>
      <p:pic>
        <p:nvPicPr>
          <p:cNvPr id="8" name="Picture 7">
            <a:extLst>
              <a:ext uri="{FF2B5EF4-FFF2-40B4-BE49-F238E27FC236}">
                <a16:creationId xmlns:a16="http://schemas.microsoft.com/office/drawing/2014/main" id="{DDD78C16-1FD5-493E-BA1F-F40281E66FDD}"/>
              </a:ext>
            </a:extLst>
          </p:cNvPr>
          <p:cNvPicPr>
            <a:picLocks noChangeAspect="1"/>
          </p:cNvPicPr>
          <p:nvPr/>
        </p:nvPicPr>
        <p:blipFill>
          <a:blip r:embed="rId3"/>
          <a:stretch>
            <a:fillRect/>
          </a:stretch>
        </p:blipFill>
        <p:spPr>
          <a:xfrm>
            <a:off x="7067550" y="4000381"/>
            <a:ext cx="5088743" cy="2555859"/>
          </a:xfrm>
          <a:prstGeom prst="rect">
            <a:avLst/>
          </a:prstGeom>
        </p:spPr>
      </p:pic>
    </p:spTree>
    <p:extLst>
      <p:ext uri="{BB962C8B-B14F-4D97-AF65-F5344CB8AC3E}">
        <p14:creationId xmlns:p14="http://schemas.microsoft.com/office/powerpoint/2010/main" val="1008598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C4EC-BFDC-4B27-9B54-C5F5DE81015B}"/>
              </a:ext>
            </a:extLst>
          </p:cNvPr>
          <p:cNvSpPr>
            <a:spLocks noGrp="1"/>
          </p:cNvSpPr>
          <p:nvPr>
            <p:ph type="title"/>
          </p:nvPr>
        </p:nvSpPr>
        <p:spPr/>
        <p:txBody>
          <a:bodyPr/>
          <a:lstStyle/>
          <a:p>
            <a:r>
              <a:rPr lang="en-GB" dirty="0"/>
              <a:t>Introduction to Apache Spark</a:t>
            </a:r>
          </a:p>
        </p:txBody>
      </p:sp>
      <p:sp>
        <p:nvSpPr>
          <p:cNvPr id="3" name="Content Placeholder 2">
            <a:extLst>
              <a:ext uri="{FF2B5EF4-FFF2-40B4-BE49-F238E27FC236}">
                <a16:creationId xmlns:a16="http://schemas.microsoft.com/office/drawing/2014/main" id="{E2219AE8-D823-4227-B88C-434103032DDF}"/>
              </a:ext>
            </a:extLst>
          </p:cNvPr>
          <p:cNvSpPr>
            <a:spLocks noGrp="1"/>
          </p:cNvSpPr>
          <p:nvPr>
            <p:ph idx="1"/>
          </p:nvPr>
        </p:nvSpPr>
        <p:spPr>
          <a:xfrm>
            <a:off x="733425" y="1524000"/>
            <a:ext cx="7743825" cy="5410200"/>
          </a:xfrm>
        </p:spPr>
        <p:txBody>
          <a:bodyPr>
            <a:normAutofit/>
          </a:bodyPr>
          <a:lstStyle/>
          <a:p>
            <a:pPr marL="361950" indent="-361950">
              <a:lnSpc>
                <a:spcPct val="100000"/>
              </a:lnSpc>
              <a:spcBef>
                <a:spcPts val="1200"/>
              </a:spcBef>
              <a:spcAft>
                <a:spcPts val="600"/>
              </a:spcAft>
            </a:pPr>
            <a:r>
              <a:rPr lang="en-GB" sz="2000" b="1" dirty="0"/>
              <a:t>Apache Spark </a:t>
            </a:r>
            <a:r>
              <a:rPr lang="en-GB" sz="2000" dirty="0"/>
              <a:t>is a Java Virtual Machine (JVM) based on distributed data processing engine that scales, and it is fast compared to many other data processing frameworks.</a:t>
            </a:r>
          </a:p>
          <a:p>
            <a:pPr marL="714375" indent="-447675">
              <a:lnSpc>
                <a:spcPct val="100000"/>
              </a:lnSpc>
              <a:spcBef>
                <a:spcPts val="1200"/>
              </a:spcBef>
              <a:spcAft>
                <a:spcPts val="600"/>
              </a:spcAft>
              <a:buFont typeface="Calibri" panose="020F0502020204030204" pitchFamily="34" charset="0"/>
              <a:buChar char="‒"/>
            </a:pPr>
            <a:r>
              <a:rPr lang="en-GB" sz="2400" b="1" dirty="0"/>
              <a:t>Spark™ is a fast and general engine for large-scale data processing.</a:t>
            </a:r>
          </a:p>
          <a:p>
            <a:pPr marL="361950" indent="-361950">
              <a:lnSpc>
                <a:spcPct val="100000"/>
              </a:lnSpc>
              <a:spcBef>
                <a:spcPts val="1200"/>
              </a:spcBef>
              <a:spcAft>
                <a:spcPts val="600"/>
              </a:spcAft>
            </a:pPr>
            <a:r>
              <a:rPr lang="en-GB" sz="2000" dirty="0"/>
              <a:t>The biggest claim from Spark regarding speed is that it is able to “</a:t>
            </a:r>
            <a:r>
              <a:rPr lang="en-GB" sz="2000" b="1" u="sng" dirty="0"/>
              <a:t>Run programs up to 100x faster than Hadoop MapReduce in memory, or 10x faster on disk</a:t>
            </a:r>
            <a:r>
              <a:rPr lang="en-GB" sz="2000" dirty="0"/>
              <a:t>”. </a:t>
            </a:r>
          </a:p>
          <a:p>
            <a:pPr marL="361950" indent="-361950">
              <a:lnSpc>
                <a:spcPct val="100000"/>
              </a:lnSpc>
              <a:spcBef>
                <a:spcPts val="1200"/>
              </a:spcBef>
              <a:spcAft>
                <a:spcPts val="600"/>
              </a:spcAft>
            </a:pPr>
            <a:r>
              <a:rPr lang="en-GB" sz="2000" dirty="0"/>
              <a:t>According to Apache Spark, it reduces </a:t>
            </a:r>
            <a:r>
              <a:rPr lang="en-GB" sz="2000" b="1" dirty="0"/>
              <a:t>disk I/O latency</a:t>
            </a:r>
            <a:r>
              <a:rPr lang="en-GB" sz="2000" dirty="0"/>
              <a:t> by carrying out all processing in the main memory of the worker nodes.</a:t>
            </a:r>
          </a:p>
          <a:p>
            <a:pPr marL="361950" indent="-361950">
              <a:lnSpc>
                <a:spcPct val="100000"/>
              </a:lnSpc>
              <a:spcBef>
                <a:spcPts val="1200"/>
              </a:spcBef>
              <a:spcAft>
                <a:spcPts val="600"/>
              </a:spcAft>
            </a:pPr>
            <a:r>
              <a:rPr lang="en-GB" sz="2000" dirty="0"/>
              <a:t>The other advantage of Spark offers is the ability to chain the tasks at an application programming level without writing onto the disks at all or minimizing the number of writes to the disks.</a:t>
            </a:r>
          </a:p>
        </p:txBody>
      </p:sp>
      <p:sp>
        <p:nvSpPr>
          <p:cNvPr id="4" name="Slide Number Placeholder 3">
            <a:extLst>
              <a:ext uri="{FF2B5EF4-FFF2-40B4-BE49-F238E27FC236}">
                <a16:creationId xmlns:a16="http://schemas.microsoft.com/office/drawing/2014/main" id="{412D7A4D-E487-499B-B9D6-3BBA6975D10B}"/>
              </a:ext>
            </a:extLst>
          </p:cNvPr>
          <p:cNvSpPr>
            <a:spLocks noGrp="1"/>
          </p:cNvSpPr>
          <p:nvPr>
            <p:ph type="sldNum" sz="quarter" idx="12"/>
          </p:nvPr>
        </p:nvSpPr>
        <p:spPr/>
        <p:txBody>
          <a:bodyPr/>
          <a:lstStyle/>
          <a:p>
            <a:fld id="{6C8DB4F7-D883-4928-8961-38134A510B78}" type="slidenum">
              <a:rPr lang="en-GB" smtClean="0"/>
              <a:t>5</a:t>
            </a:fld>
            <a:endParaRPr lang="en-GB" dirty="0"/>
          </a:p>
        </p:txBody>
      </p:sp>
      <p:pic>
        <p:nvPicPr>
          <p:cNvPr id="6" name="Picture 5">
            <a:extLst>
              <a:ext uri="{FF2B5EF4-FFF2-40B4-BE49-F238E27FC236}">
                <a16:creationId xmlns:a16="http://schemas.microsoft.com/office/drawing/2014/main" id="{41CDEE19-D653-42BF-AF33-66AC1441353F}"/>
              </a:ext>
            </a:extLst>
          </p:cNvPr>
          <p:cNvPicPr>
            <a:picLocks noChangeAspect="1"/>
          </p:cNvPicPr>
          <p:nvPr/>
        </p:nvPicPr>
        <p:blipFill>
          <a:blip r:embed="rId2"/>
          <a:stretch>
            <a:fillRect/>
          </a:stretch>
        </p:blipFill>
        <p:spPr>
          <a:xfrm>
            <a:off x="8597950" y="1841665"/>
            <a:ext cx="3422601" cy="3016085"/>
          </a:xfrm>
          <a:prstGeom prst="rect">
            <a:avLst/>
          </a:prstGeom>
        </p:spPr>
      </p:pic>
      <p:sp>
        <p:nvSpPr>
          <p:cNvPr id="8" name="TextBox 7">
            <a:extLst>
              <a:ext uri="{FF2B5EF4-FFF2-40B4-BE49-F238E27FC236}">
                <a16:creationId xmlns:a16="http://schemas.microsoft.com/office/drawing/2014/main" id="{441901F8-0944-4487-83D1-2CC3F0D01045}"/>
              </a:ext>
            </a:extLst>
          </p:cNvPr>
          <p:cNvSpPr txBox="1"/>
          <p:nvPr/>
        </p:nvSpPr>
        <p:spPr>
          <a:xfrm>
            <a:off x="8743949" y="4968099"/>
            <a:ext cx="3243264" cy="1295868"/>
          </a:xfrm>
          <a:prstGeom prst="rect">
            <a:avLst/>
          </a:prstGeom>
          <a:noFill/>
        </p:spPr>
        <p:txBody>
          <a:bodyPr wrap="square">
            <a:spAutoFit/>
          </a:bodyPr>
          <a:lstStyle/>
          <a:p>
            <a:pPr>
              <a:lnSpc>
                <a:spcPct val="110000"/>
              </a:lnSpc>
              <a:spcBef>
                <a:spcPts val="1200"/>
              </a:spcBef>
              <a:spcAft>
                <a:spcPts val="600"/>
              </a:spcAft>
            </a:pPr>
            <a:r>
              <a:rPr lang="en-GB" sz="1800" dirty="0"/>
              <a:t>Spark was originated at the University of California Berkeley and later became one of the top projects in Apache.</a:t>
            </a:r>
          </a:p>
        </p:txBody>
      </p:sp>
    </p:spTree>
    <p:extLst>
      <p:ext uri="{BB962C8B-B14F-4D97-AF65-F5344CB8AC3E}">
        <p14:creationId xmlns:p14="http://schemas.microsoft.com/office/powerpoint/2010/main" val="1491867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D1B8-1CD0-4837-9308-503DCE096B88}"/>
              </a:ext>
            </a:extLst>
          </p:cNvPr>
          <p:cNvSpPr>
            <a:spLocks noGrp="1"/>
          </p:cNvSpPr>
          <p:nvPr>
            <p:ph type="title"/>
          </p:nvPr>
        </p:nvSpPr>
        <p:spPr/>
        <p:txBody>
          <a:bodyPr/>
          <a:lstStyle/>
          <a:p>
            <a:r>
              <a:rPr lang="en-GB" dirty="0"/>
              <a:t>Introduction to Apache Spark</a:t>
            </a:r>
          </a:p>
        </p:txBody>
      </p:sp>
      <p:sp>
        <p:nvSpPr>
          <p:cNvPr id="4" name="Slide Number Placeholder 3">
            <a:extLst>
              <a:ext uri="{FF2B5EF4-FFF2-40B4-BE49-F238E27FC236}">
                <a16:creationId xmlns:a16="http://schemas.microsoft.com/office/drawing/2014/main" id="{676DEAE9-8508-41F3-B407-2C67BC88D790}"/>
              </a:ext>
            </a:extLst>
          </p:cNvPr>
          <p:cNvSpPr>
            <a:spLocks noGrp="1"/>
          </p:cNvSpPr>
          <p:nvPr>
            <p:ph type="sldNum" sz="quarter" idx="12"/>
          </p:nvPr>
        </p:nvSpPr>
        <p:spPr/>
        <p:txBody>
          <a:bodyPr/>
          <a:lstStyle/>
          <a:p>
            <a:fld id="{6C8DB4F7-D883-4928-8961-38134A510B78}" type="slidenum">
              <a:rPr lang="en-GB" smtClean="0"/>
              <a:t>6</a:t>
            </a:fld>
            <a:endParaRPr lang="en-GB" dirty="0"/>
          </a:p>
        </p:txBody>
      </p:sp>
      <p:pic>
        <p:nvPicPr>
          <p:cNvPr id="5" name="Picture 4">
            <a:extLst>
              <a:ext uri="{FF2B5EF4-FFF2-40B4-BE49-F238E27FC236}">
                <a16:creationId xmlns:a16="http://schemas.microsoft.com/office/drawing/2014/main" id="{3F442535-9352-4C36-A0CE-902B1D50068E}"/>
              </a:ext>
            </a:extLst>
          </p:cNvPr>
          <p:cNvPicPr>
            <a:picLocks noChangeAspect="1"/>
          </p:cNvPicPr>
          <p:nvPr/>
        </p:nvPicPr>
        <p:blipFill>
          <a:blip r:embed="rId2"/>
          <a:stretch>
            <a:fillRect/>
          </a:stretch>
        </p:blipFill>
        <p:spPr>
          <a:xfrm>
            <a:off x="8451952" y="294948"/>
            <a:ext cx="3740048" cy="816792"/>
          </a:xfrm>
          <a:prstGeom prst="rect">
            <a:avLst/>
          </a:prstGeom>
        </p:spPr>
      </p:pic>
      <p:sp>
        <p:nvSpPr>
          <p:cNvPr id="10" name="Content Placeholder 2">
            <a:extLst>
              <a:ext uri="{FF2B5EF4-FFF2-40B4-BE49-F238E27FC236}">
                <a16:creationId xmlns:a16="http://schemas.microsoft.com/office/drawing/2014/main" id="{2F0CAF5C-C7D0-4874-8DA3-77D5AA213720}"/>
              </a:ext>
            </a:extLst>
          </p:cNvPr>
          <p:cNvSpPr>
            <a:spLocks noGrp="1"/>
          </p:cNvSpPr>
          <p:nvPr>
            <p:ph idx="1"/>
          </p:nvPr>
        </p:nvSpPr>
        <p:spPr>
          <a:xfrm>
            <a:off x="988308" y="1620511"/>
            <a:ext cx="7397145" cy="5170661"/>
          </a:xfrm>
        </p:spPr>
        <p:txBody>
          <a:bodyPr>
            <a:normAutofit/>
          </a:bodyPr>
          <a:lstStyle/>
          <a:p>
            <a:pPr marL="354013" indent="-354013">
              <a:lnSpc>
                <a:spcPct val="110000"/>
              </a:lnSpc>
              <a:spcBef>
                <a:spcPts val="1200"/>
              </a:spcBef>
              <a:spcAft>
                <a:spcPts val="600"/>
              </a:spcAft>
            </a:pPr>
            <a:r>
              <a:rPr lang="en-GB" sz="2400" b="1" dirty="0"/>
              <a:t>Apache Spark </a:t>
            </a:r>
            <a:r>
              <a:rPr lang="en-GB" sz="2400" dirty="0"/>
              <a:t>is a general-purpose, distributed cluster computing, data processing framework that, like MapReduce in Apache Hadoop, offers powerful abstractions for the processing of a large dataset.</a:t>
            </a:r>
          </a:p>
          <a:p>
            <a:pPr marL="354013" indent="-354013">
              <a:lnSpc>
                <a:spcPct val="110000"/>
              </a:lnSpc>
              <a:spcBef>
                <a:spcPts val="1200"/>
              </a:spcBef>
              <a:spcAft>
                <a:spcPts val="600"/>
              </a:spcAft>
            </a:pPr>
            <a:r>
              <a:rPr lang="en-GB" sz="2400" b="1" dirty="0"/>
              <a:t>Apache Spark </a:t>
            </a:r>
            <a:r>
              <a:rPr lang="en-GB" sz="2400" dirty="0"/>
              <a:t>is designed to work with Hadoop*, Amazon S3, Cassandra or as a standalone application. </a:t>
            </a:r>
          </a:p>
          <a:p>
            <a:pPr marL="354013" indent="-354013">
              <a:lnSpc>
                <a:spcPct val="110000"/>
              </a:lnSpc>
              <a:spcBef>
                <a:spcPts val="1200"/>
              </a:spcBef>
              <a:spcAft>
                <a:spcPts val="600"/>
              </a:spcAft>
            </a:pPr>
            <a:r>
              <a:rPr lang="en-GB" sz="2400" dirty="0"/>
              <a:t>Support languages for Spark: Scala, Java, Python and R</a:t>
            </a:r>
          </a:p>
          <a:p>
            <a:pPr marL="354013" indent="-354013">
              <a:lnSpc>
                <a:spcPct val="110000"/>
              </a:lnSpc>
              <a:spcBef>
                <a:spcPts val="1200"/>
              </a:spcBef>
              <a:spcAft>
                <a:spcPts val="600"/>
              </a:spcAft>
            </a:pPr>
            <a:r>
              <a:rPr lang="en-GB" sz="2400" dirty="0"/>
              <a:t>Rich set High level APIs and increases user productivity.</a:t>
            </a:r>
          </a:p>
          <a:p>
            <a:pPr marL="354013" indent="-354013">
              <a:lnSpc>
                <a:spcPct val="110000"/>
              </a:lnSpc>
              <a:spcBef>
                <a:spcPts val="1200"/>
              </a:spcBef>
              <a:spcAft>
                <a:spcPts val="600"/>
              </a:spcAft>
            </a:pPr>
            <a:r>
              <a:rPr lang="en-GB" sz="2400" dirty="0"/>
              <a:t>Integration with new &amp; existing system.</a:t>
            </a:r>
          </a:p>
        </p:txBody>
      </p:sp>
      <p:pic>
        <p:nvPicPr>
          <p:cNvPr id="2054" name="Picture 6" descr="Apache Spark on Amazon EMR. By Dr Peter Smith, Principal Software… | by  Peter Smith | Build Diligent">
            <a:extLst>
              <a:ext uri="{FF2B5EF4-FFF2-40B4-BE49-F238E27FC236}">
                <a16:creationId xmlns:a16="http://schemas.microsoft.com/office/drawing/2014/main" id="{CB64E742-10CD-47F5-A727-579C61582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952" y="4715623"/>
            <a:ext cx="2517163" cy="1929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doop vs Spark: Detailed Comparison of Big Data Frameworks">
            <a:extLst>
              <a:ext uri="{FF2B5EF4-FFF2-40B4-BE49-F238E27FC236}">
                <a16:creationId xmlns:a16="http://schemas.microsoft.com/office/drawing/2014/main" id="{CA88BE20-E5E3-456E-A387-3687E6071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5454" y="1620511"/>
            <a:ext cx="2509966" cy="2804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71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DED8-1461-487C-9B11-79E7EA940856}"/>
              </a:ext>
            </a:extLst>
          </p:cNvPr>
          <p:cNvSpPr>
            <a:spLocks noGrp="1"/>
          </p:cNvSpPr>
          <p:nvPr>
            <p:ph type="title"/>
          </p:nvPr>
        </p:nvSpPr>
        <p:spPr/>
        <p:txBody>
          <a:bodyPr/>
          <a:lstStyle/>
          <a:p>
            <a:r>
              <a:rPr lang="en-GB" dirty="0"/>
              <a:t>Introduction to Apache Spark</a:t>
            </a:r>
          </a:p>
        </p:txBody>
      </p:sp>
      <p:sp>
        <p:nvSpPr>
          <p:cNvPr id="3" name="Content Placeholder 2">
            <a:extLst>
              <a:ext uri="{FF2B5EF4-FFF2-40B4-BE49-F238E27FC236}">
                <a16:creationId xmlns:a16="http://schemas.microsoft.com/office/drawing/2014/main" id="{1AF50B31-D5DB-4697-A281-0D532408C4BB}"/>
              </a:ext>
            </a:extLst>
          </p:cNvPr>
          <p:cNvSpPr>
            <a:spLocks noGrp="1"/>
          </p:cNvSpPr>
          <p:nvPr>
            <p:ph idx="1"/>
          </p:nvPr>
        </p:nvSpPr>
        <p:spPr>
          <a:xfrm>
            <a:off x="1181100" y="1603094"/>
            <a:ext cx="10477500" cy="5205867"/>
          </a:xfrm>
        </p:spPr>
        <p:txBody>
          <a:bodyPr>
            <a:normAutofit fontScale="77500" lnSpcReduction="20000"/>
          </a:bodyPr>
          <a:lstStyle/>
          <a:p>
            <a:pPr marL="361950" indent="-361950">
              <a:lnSpc>
                <a:spcPct val="100000"/>
              </a:lnSpc>
              <a:spcBef>
                <a:spcPts val="1200"/>
              </a:spcBef>
            </a:pPr>
            <a:r>
              <a:rPr lang="en-GB" dirty="0"/>
              <a:t>Big Data analytics platform - written in Scala</a:t>
            </a:r>
          </a:p>
          <a:p>
            <a:pPr marL="361950" indent="-361950">
              <a:lnSpc>
                <a:spcPct val="100000"/>
              </a:lnSpc>
              <a:spcBef>
                <a:spcPts val="1200"/>
              </a:spcBef>
            </a:pPr>
            <a:r>
              <a:rPr lang="en-GB" dirty="0"/>
              <a:t>Supports wide range of analytics tasks</a:t>
            </a:r>
          </a:p>
          <a:p>
            <a:pPr marL="895350" indent="-352425">
              <a:lnSpc>
                <a:spcPct val="100000"/>
              </a:lnSpc>
              <a:spcBef>
                <a:spcPts val="1200"/>
              </a:spcBef>
              <a:buFont typeface="Calibri" panose="020F0502020204030204" pitchFamily="34" charset="0"/>
              <a:buChar char="‒"/>
            </a:pPr>
            <a:r>
              <a:rPr lang="en-GB" b="1" dirty="0"/>
              <a:t>Load Data</a:t>
            </a:r>
          </a:p>
          <a:p>
            <a:pPr marL="895350" indent="-352425">
              <a:lnSpc>
                <a:spcPct val="100000"/>
              </a:lnSpc>
              <a:spcBef>
                <a:spcPts val="1200"/>
              </a:spcBef>
              <a:buFont typeface="Calibri" panose="020F0502020204030204" pitchFamily="34" charset="0"/>
              <a:buChar char="‒"/>
            </a:pPr>
            <a:r>
              <a:rPr lang="en-GB" b="1" dirty="0"/>
              <a:t>SQL</a:t>
            </a:r>
          </a:p>
          <a:p>
            <a:pPr marL="895350" indent="-352425">
              <a:lnSpc>
                <a:spcPct val="100000"/>
              </a:lnSpc>
              <a:spcBef>
                <a:spcPts val="1200"/>
              </a:spcBef>
              <a:buFont typeface="Calibri" panose="020F0502020204030204" pitchFamily="34" charset="0"/>
              <a:buChar char="‒"/>
            </a:pPr>
            <a:r>
              <a:rPr lang="en-GB" b="1" dirty="0"/>
              <a:t>ML</a:t>
            </a:r>
          </a:p>
          <a:p>
            <a:pPr marL="895350" indent="-352425">
              <a:lnSpc>
                <a:spcPct val="100000"/>
              </a:lnSpc>
              <a:spcBef>
                <a:spcPts val="1200"/>
              </a:spcBef>
              <a:buFont typeface="Calibri" panose="020F0502020204030204" pitchFamily="34" charset="0"/>
              <a:buChar char="‒"/>
            </a:pPr>
            <a:r>
              <a:rPr lang="en-GB" b="1" dirty="0"/>
              <a:t>Streaming</a:t>
            </a:r>
            <a:endParaRPr lang="en-GB" dirty="0"/>
          </a:p>
          <a:p>
            <a:pPr marL="361950" indent="-361950">
              <a:lnSpc>
                <a:spcPct val="100000"/>
              </a:lnSpc>
              <a:spcBef>
                <a:spcPts val="1200"/>
              </a:spcBef>
            </a:pPr>
            <a:r>
              <a:rPr lang="en-GB" dirty="0"/>
              <a:t>Same computing engine!</a:t>
            </a:r>
          </a:p>
          <a:p>
            <a:pPr marL="361950" indent="-361950">
              <a:lnSpc>
                <a:spcPct val="100000"/>
              </a:lnSpc>
              <a:spcBef>
                <a:spcPts val="1200"/>
              </a:spcBef>
            </a:pPr>
            <a:r>
              <a:rPr lang="en-GB" dirty="0"/>
              <a:t>Consistent set of APIs</a:t>
            </a:r>
          </a:p>
          <a:p>
            <a:pPr marL="361950" indent="-361950">
              <a:lnSpc>
                <a:spcPct val="100000"/>
              </a:lnSpc>
              <a:spcBef>
                <a:spcPts val="1200"/>
              </a:spcBef>
            </a:pPr>
            <a:r>
              <a:rPr lang="en-GB" dirty="0"/>
              <a:t>Tasks are easier and more efficient to write</a:t>
            </a:r>
          </a:p>
          <a:p>
            <a:pPr marL="542925" indent="-361950">
              <a:lnSpc>
                <a:spcPct val="100000"/>
              </a:lnSpc>
              <a:spcBef>
                <a:spcPts val="1200"/>
              </a:spcBef>
              <a:buFont typeface="Calibri" panose="020F0502020204030204" pitchFamily="34" charset="0"/>
              <a:buChar char="‒"/>
            </a:pPr>
            <a:r>
              <a:rPr lang="en-GB" b="1" dirty="0"/>
              <a:t>Spark</a:t>
            </a:r>
            <a:r>
              <a:rPr lang="en-GB" dirty="0"/>
              <a:t> can be deployed in a standalone mode on a single node having a supported OS. </a:t>
            </a:r>
          </a:p>
          <a:p>
            <a:pPr marL="542925" indent="-361950">
              <a:lnSpc>
                <a:spcPct val="100000"/>
              </a:lnSpc>
              <a:spcBef>
                <a:spcPts val="1200"/>
              </a:spcBef>
              <a:buFont typeface="Calibri" panose="020F0502020204030204" pitchFamily="34" charset="0"/>
              <a:buChar char="‒"/>
            </a:pPr>
            <a:r>
              <a:rPr lang="en-GB" b="1" dirty="0"/>
              <a:t>Spark</a:t>
            </a:r>
            <a:r>
              <a:rPr lang="en-GB" dirty="0"/>
              <a:t> can also be deployed in cluster node on Hadoop YARN as well as Apache Mesos.</a:t>
            </a:r>
          </a:p>
          <a:p>
            <a:pPr marL="542925" indent="-361950">
              <a:lnSpc>
                <a:spcPct val="100000"/>
              </a:lnSpc>
              <a:spcBef>
                <a:spcPts val="1200"/>
              </a:spcBef>
              <a:buFont typeface="Calibri" panose="020F0502020204030204" pitchFamily="34" charset="0"/>
              <a:buChar char="‒"/>
            </a:pPr>
            <a:r>
              <a:rPr lang="en-GB" b="1" dirty="0"/>
              <a:t>Spark</a:t>
            </a:r>
            <a:r>
              <a:rPr lang="en-GB" dirty="0"/>
              <a:t> can be deployed in the Amazon EC2 cloud as well.</a:t>
            </a:r>
          </a:p>
        </p:txBody>
      </p:sp>
      <p:sp>
        <p:nvSpPr>
          <p:cNvPr id="4" name="Slide Number Placeholder 3">
            <a:extLst>
              <a:ext uri="{FF2B5EF4-FFF2-40B4-BE49-F238E27FC236}">
                <a16:creationId xmlns:a16="http://schemas.microsoft.com/office/drawing/2014/main" id="{09C2155E-42CA-42D9-BD8B-D803001BDC4E}"/>
              </a:ext>
            </a:extLst>
          </p:cNvPr>
          <p:cNvSpPr>
            <a:spLocks noGrp="1"/>
          </p:cNvSpPr>
          <p:nvPr>
            <p:ph type="sldNum" sz="quarter" idx="12"/>
          </p:nvPr>
        </p:nvSpPr>
        <p:spPr/>
        <p:txBody>
          <a:bodyPr/>
          <a:lstStyle/>
          <a:p>
            <a:fld id="{6C8DB4F7-D883-4928-8961-38134A510B78}" type="slidenum">
              <a:rPr lang="en-GB" smtClean="0"/>
              <a:t>7</a:t>
            </a:fld>
            <a:endParaRPr lang="en-GB" dirty="0"/>
          </a:p>
        </p:txBody>
      </p:sp>
      <p:sp>
        <p:nvSpPr>
          <p:cNvPr id="5" name="object 4">
            <a:extLst>
              <a:ext uri="{FF2B5EF4-FFF2-40B4-BE49-F238E27FC236}">
                <a16:creationId xmlns:a16="http://schemas.microsoft.com/office/drawing/2014/main" id="{8E134E18-60FB-4540-B1D2-D2C1123A5742}"/>
              </a:ext>
            </a:extLst>
          </p:cNvPr>
          <p:cNvSpPr/>
          <p:nvPr/>
        </p:nvSpPr>
        <p:spPr>
          <a:xfrm>
            <a:off x="6880860" y="2571236"/>
            <a:ext cx="4130040" cy="19431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19730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D096-6570-4B3C-A7C3-B8EA58DEBF79}"/>
              </a:ext>
            </a:extLst>
          </p:cNvPr>
          <p:cNvSpPr>
            <a:spLocks noGrp="1"/>
          </p:cNvSpPr>
          <p:nvPr>
            <p:ph type="title"/>
          </p:nvPr>
        </p:nvSpPr>
        <p:spPr/>
        <p:txBody>
          <a:bodyPr/>
          <a:lstStyle/>
          <a:p>
            <a:r>
              <a:rPr lang="en-GB" dirty="0"/>
              <a:t>Apache Spark </a:t>
            </a:r>
            <a:br>
              <a:rPr lang="en-GB" dirty="0"/>
            </a:br>
            <a:r>
              <a:rPr lang="en-GB" sz="2800" dirty="0">
                <a:solidFill>
                  <a:schemeClr val="accent5">
                    <a:lumMod val="75000"/>
                  </a:schemeClr>
                </a:solidFill>
              </a:rPr>
              <a:t>Components</a:t>
            </a:r>
            <a:endParaRPr lang="en-GB" dirty="0"/>
          </a:p>
        </p:txBody>
      </p:sp>
      <p:sp>
        <p:nvSpPr>
          <p:cNvPr id="3" name="Content Placeholder 2">
            <a:extLst>
              <a:ext uri="{FF2B5EF4-FFF2-40B4-BE49-F238E27FC236}">
                <a16:creationId xmlns:a16="http://schemas.microsoft.com/office/drawing/2014/main" id="{9BEADFDB-3A7D-4B4A-A0D2-7079B90D92F0}"/>
              </a:ext>
            </a:extLst>
          </p:cNvPr>
          <p:cNvSpPr>
            <a:spLocks noGrp="1"/>
          </p:cNvSpPr>
          <p:nvPr>
            <p:ph idx="1"/>
          </p:nvPr>
        </p:nvSpPr>
        <p:spPr>
          <a:xfrm>
            <a:off x="803173" y="1563137"/>
            <a:ext cx="6424640" cy="3647037"/>
          </a:xfrm>
        </p:spPr>
        <p:txBody>
          <a:bodyPr>
            <a:normAutofit lnSpcReduction="10000"/>
          </a:bodyPr>
          <a:lstStyle/>
          <a:p>
            <a:pPr marL="361950" indent="-361950">
              <a:lnSpc>
                <a:spcPct val="100000"/>
              </a:lnSpc>
              <a:spcBef>
                <a:spcPts val="900"/>
              </a:spcBef>
              <a:spcAft>
                <a:spcPts val="600"/>
              </a:spcAft>
            </a:pPr>
            <a:r>
              <a:rPr lang="en-GB" sz="2000" dirty="0"/>
              <a:t>The </a:t>
            </a:r>
            <a:r>
              <a:rPr lang="en-GB" sz="2000" b="1" dirty="0"/>
              <a:t>Spark core </a:t>
            </a:r>
            <a:r>
              <a:rPr lang="en-GB" sz="2000" dirty="0"/>
              <a:t>is complemented by a set of powerful and higher-level libraries </a:t>
            </a:r>
          </a:p>
          <a:p>
            <a:pPr marL="628650" indent="-361950">
              <a:lnSpc>
                <a:spcPct val="100000"/>
              </a:lnSpc>
              <a:spcBef>
                <a:spcPts val="900"/>
              </a:spcBef>
              <a:spcAft>
                <a:spcPts val="600"/>
              </a:spcAft>
              <a:buFont typeface="Calibri" panose="020F0502020204030204" pitchFamily="34" charset="0"/>
              <a:buChar char="‒"/>
            </a:pPr>
            <a:r>
              <a:rPr lang="en-GB" sz="2000" dirty="0"/>
              <a:t>SparkSQL </a:t>
            </a:r>
          </a:p>
          <a:p>
            <a:pPr marL="628650" indent="-361950">
              <a:lnSpc>
                <a:spcPct val="100000"/>
              </a:lnSpc>
              <a:spcBef>
                <a:spcPts val="900"/>
              </a:spcBef>
              <a:spcAft>
                <a:spcPts val="600"/>
              </a:spcAft>
              <a:buFont typeface="Calibri" panose="020F0502020204030204" pitchFamily="34" charset="0"/>
              <a:buChar char="‒"/>
            </a:pPr>
            <a:r>
              <a:rPr lang="en-GB" sz="2000" dirty="0"/>
              <a:t>Spark Streaming</a:t>
            </a:r>
          </a:p>
          <a:p>
            <a:pPr marL="628650" indent="-361950">
              <a:lnSpc>
                <a:spcPct val="100000"/>
              </a:lnSpc>
              <a:spcBef>
                <a:spcPts val="900"/>
              </a:spcBef>
              <a:spcAft>
                <a:spcPts val="600"/>
              </a:spcAft>
              <a:buFont typeface="Calibri" panose="020F0502020204030204" pitchFamily="34" charset="0"/>
              <a:buChar char="‒"/>
            </a:pPr>
            <a:r>
              <a:rPr lang="en-GB" sz="2000" dirty="0"/>
              <a:t>MLlib (for machine learning) </a:t>
            </a:r>
          </a:p>
          <a:p>
            <a:pPr marL="628650" indent="-361950">
              <a:lnSpc>
                <a:spcPct val="100000"/>
              </a:lnSpc>
              <a:spcBef>
                <a:spcPts val="900"/>
              </a:spcBef>
              <a:spcAft>
                <a:spcPts val="600"/>
              </a:spcAft>
              <a:buFont typeface="Calibri" panose="020F0502020204030204" pitchFamily="34" charset="0"/>
              <a:buChar char="‒"/>
            </a:pPr>
            <a:r>
              <a:rPr lang="en-GB" sz="2000" dirty="0"/>
              <a:t>GraphX </a:t>
            </a:r>
          </a:p>
          <a:p>
            <a:pPr marL="628650" indent="-361950">
              <a:lnSpc>
                <a:spcPct val="100000"/>
              </a:lnSpc>
              <a:spcBef>
                <a:spcPts val="900"/>
              </a:spcBef>
              <a:spcAft>
                <a:spcPts val="600"/>
              </a:spcAft>
              <a:buFont typeface="Calibri" panose="020F0502020204030204" pitchFamily="34" charset="0"/>
              <a:buChar char="‒"/>
            </a:pPr>
            <a:r>
              <a:rPr lang="en-GB" sz="2000" dirty="0"/>
              <a:t>Packages (for example, </a:t>
            </a:r>
            <a:r>
              <a:rPr lang="en-GB" sz="2000" dirty="0" err="1"/>
              <a:t>SparkDL</a:t>
            </a:r>
            <a:r>
              <a:rPr lang="en-GB" sz="2000" dirty="0"/>
              <a:t>)</a:t>
            </a:r>
          </a:p>
          <a:p>
            <a:pPr marL="361950" indent="-361950">
              <a:lnSpc>
                <a:spcPct val="100000"/>
              </a:lnSpc>
              <a:spcBef>
                <a:spcPts val="900"/>
              </a:spcBef>
              <a:spcAft>
                <a:spcPts val="600"/>
              </a:spcAft>
              <a:tabLst>
                <a:tab pos="361950" algn="l"/>
              </a:tabLst>
            </a:pPr>
            <a:r>
              <a:rPr lang="en-GB" sz="2000" dirty="0"/>
              <a:t>Scala is the language in which Spark is written.</a:t>
            </a:r>
          </a:p>
        </p:txBody>
      </p:sp>
      <p:sp>
        <p:nvSpPr>
          <p:cNvPr id="4" name="Slide Number Placeholder 3">
            <a:extLst>
              <a:ext uri="{FF2B5EF4-FFF2-40B4-BE49-F238E27FC236}">
                <a16:creationId xmlns:a16="http://schemas.microsoft.com/office/drawing/2014/main" id="{775E7BE0-9BA5-4E36-9A37-F15EB78E2B3E}"/>
              </a:ext>
            </a:extLst>
          </p:cNvPr>
          <p:cNvSpPr>
            <a:spLocks noGrp="1"/>
          </p:cNvSpPr>
          <p:nvPr>
            <p:ph type="sldNum" sz="quarter" idx="12"/>
          </p:nvPr>
        </p:nvSpPr>
        <p:spPr/>
        <p:txBody>
          <a:bodyPr/>
          <a:lstStyle/>
          <a:p>
            <a:fld id="{6C8DB4F7-D883-4928-8961-38134A510B78}" type="slidenum">
              <a:rPr lang="en-GB" smtClean="0"/>
              <a:t>8</a:t>
            </a:fld>
            <a:endParaRPr lang="en-GB" dirty="0"/>
          </a:p>
        </p:txBody>
      </p:sp>
      <p:pic>
        <p:nvPicPr>
          <p:cNvPr id="5" name="Picture 4">
            <a:extLst>
              <a:ext uri="{FF2B5EF4-FFF2-40B4-BE49-F238E27FC236}">
                <a16:creationId xmlns:a16="http://schemas.microsoft.com/office/drawing/2014/main" id="{8556252D-AC9F-439C-8577-CFE545FA036A}"/>
              </a:ext>
            </a:extLst>
          </p:cNvPr>
          <p:cNvPicPr>
            <a:picLocks noChangeAspect="1"/>
          </p:cNvPicPr>
          <p:nvPr/>
        </p:nvPicPr>
        <p:blipFill>
          <a:blip r:embed="rId2"/>
          <a:stretch>
            <a:fillRect/>
          </a:stretch>
        </p:blipFill>
        <p:spPr>
          <a:xfrm>
            <a:off x="7142035" y="1544088"/>
            <a:ext cx="4508755" cy="2528391"/>
          </a:xfrm>
          <a:prstGeom prst="rect">
            <a:avLst/>
          </a:prstGeom>
        </p:spPr>
      </p:pic>
      <p:sp>
        <p:nvSpPr>
          <p:cNvPr id="6" name="Rectangle 5">
            <a:extLst>
              <a:ext uri="{FF2B5EF4-FFF2-40B4-BE49-F238E27FC236}">
                <a16:creationId xmlns:a16="http://schemas.microsoft.com/office/drawing/2014/main" id="{86E88F54-8889-4369-BB34-6E7291AAE2A0}"/>
              </a:ext>
            </a:extLst>
          </p:cNvPr>
          <p:cNvSpPr/>
          <p:nvPr/>
        </p:nvSpPr>
        <p:spPr>
          <a:xfrm>
            <a:off x="7227813" y="4198440"/>
            <a:ext cx="4422977" cy="707886"/>
          </a:xfrm>
          <a:prstGeom prst="rect">
            <a:avLst/>
          </a:prstGeom>
        </p:spPr>
        <p:txBody>
          <a:bodyPr wrap="square">
            <a:spAutoFit/>
          </a:bodyPr>
          <a:lstStyle/>
          <a:p>
            <a:pPr algn="ctr"/>
            <a:r>
              <a:rPr lang="en-GB" sz="2000" dirty="0"/>
              <a:t>Dataframe is equivalent to a table in a relational database</a:t>
            </a:r>
            <a:endParaRPr lang="en-IE" sz="2000" dirty="0"/>
          </a:p>
        </p:txBody>
      </p:sp>
      <p:sp>
        <p:nvSpPr>
          <p:cNvPr id="7" name="Rectangle 6">
            <a:extLst>
              <a:ext uri="{FF2B5EF4-FFF2-40B4-BE49-F238E27FC236}">
                <a16:creationId xmlns:a16="http://schemas.microsoft.com/office/drawing/2014/main" id="{59DBD9B8-D03F-4C47-9090-747579C67888}"/>
              </a:ext>
            </a:extLst>
          </p:cNvPr>
          <p:cNvSpPr/>
          <p:nvPr/>
        </p:nvSpPr>
        <p:spPr>
          <a:xfrm>
            <a:off x="803173" y="5057862"/>
            <a:ext cx="10933395" cy="1708160"/>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b="1" dirty="0"/>
              <a:t>Spark Core </a:t>
            </a:r>
            <a:r>
              <a:rPr lang="en-GB" dirty="0"/>
              <a:t>is the base engine for large-scale parallel and distributed data processing. It is responsible for </a:t>
            </a:r>
            <a:endParaRPr lang="en-GB" sz="2000" dirty="0"/>
          </a:p>
          <a:p>
            <a:pPr marL="628650" indent="-374650">
              <a:spcAft>
                <a:spcPts val="1200"/>
              </a:spcAft>
              <a:buSzPct val="100000"/>
              <a:buFont typeface="Calibri" panose="020F0502020204030204" pitchFamily="34" charset="0"/>
              <a:buChar char="‒"/>
            </a:pPr>
            <a:r>
              <a:rPr lang="en-GB" sz="2000" dirty="0"/>
              <a:t>memory management and fault recovery </a:t>
            </a:r>
          </a:p>
          <a:p>
            <a:pPr marL="628650" indent="-374650">
              <a:spcAft>
                <a:spcPts val="1200"/>
              </a:spcAft>
              <a:buSzPct val="100000"/>
              <a:buFont typeface="Calibri" panose="020F0502020204030204" pitchFamily="34" charset="0"/>
              <a:buChar char="‒"/>
            </a:pPr>
            <a:r>
              <a:rPr lang="en-GB" sz="2000" dirty="0"/>
              <a:t>scheduling, distributing and monitoring tasks, jobs on a cluster </a:t>
            </a:r>
          </a:p>
          <a:p>
            <a:pPr marL="628650" indent="-374650">
              <a:spcAft>
                <a:spcPts val="1200"/>
              </a:spcAft>
              <a:buSzPct val="100000"/>
              <a:buFont typeface="Calibri" panose="020F0502020204030204" pitchFamily="34" charset="0"/>
              <a:buChar char="‒"/>
            </a:pPr>
            <a:r>
              <a:rPr lang="en-GB" sz="2000" dirty="0"/>
              <a:t>interacting with storage systems</a:t>
            </a:r>
            <a:endParaRPr lang="en-IE" sz="2000" dirty="0"/>
          </a:p>
        </p:txBody>
      </p:sp>
    </p:spTree>
    <p:extLst>
      <p:ext uri="{BB962C8B-B14F-4D97-AF65-F5344CB8AC3E}">
        <p14:creationId xmlns:p14="http://schemas.microsoft.com/office/powerpoint/2010/main" val="4079754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E3633-43C5-4BF4-8A51-38778FEB8EE4}"/>
              </a:ext>
            </a:extLst>
          </p:cNvPr>
          <p:cNvSpPr>
            <a:spLocks noGrp="1"/>
          </p:cNvSpPr>
          <p:nvPr>
            <p:ph type="title"/>
          </p:nvPr>
        </p:nvSpPr>
        <p:spPr/>
        <p:txBody>
          <a:bodyPr/>
          <a:lstStyle/>
          <a:p>
            <a:r>
              <a:rPr lang="en-GB" dirty="0"/>
              <a:t>Apache Spark Component</a:t>
            </a:r>
            <a:br>
              <a:rPr lang="en-GB" dirty="0"/>
            </a:br>
            <a:r>
              <a:rPr lang="en-GB" sz="2800" dirty="0">
                <a:solidFill>
                  <a:schemeClr val="accent5">
                    <a:lumMod val="75000"/>
                  </a:schemeClr>
                </a:solidFill>
              </a:rPr>
              <a:t>Spark SQL</a:t>
            </a:r>
            <a:endParaRPr lang="en-GB" dirty="0"/>
          </a:p>
        </p:txBody>
      </p:sp>
      <p:sp>
        <p:nvSpPr>
          <p:cNvPr id="4" name="Slide Number Placeholder 3">
            <a:extLst>
              <a:ext uri="{FF2B5EF4-FFF2-40B4-BE49-F238E27FC236}">
                <a16:creationId xmlns:a16="http://schemas.microsoft.com/office/drawing/2014/main" id="{56FC1851-87AE-40EF-9290-241B0112B301}"/>
              </a:ext>
            </a:extLst>
          </p:cNvPr>
          <p:cNvSpPr>
            <a:spLocks noGrp="1"/>
          </p:cNvSpPr>
          <p:nvPr>
            <p:ph type="sldNum" sz="quarter" idx="12"/>
          </p:nvPr>
        </p:nvSpPr>
        <p:spPr/>
        <p:txBody>
          <a:bodyPr/>
          <a:lstStyle/>
          <a:p>
            <a:fld id="{6C8DB4F7-D883-4928-8961-38134A510B78}" type="slidenum">
              <a:rPr lang="en-GB" smtClean="0"/>
              <a:t>9</a:t>
            </a:fld>
            <a:endParaRPr lang="en-GB" dirty="0"/>
          </a:p>
        </p:txBody>
      </p:sp>
      <p:sp>
        <p:nvSpPr>
          <p:cNvPr id="7" name="Content Placeholder 2">
            <a:extLst>
              <a:ext uri="{FF2B5EF4-FFF2-40B4-BE49-F238E27FC236}">
                <a16:creationId xmlns:a16="http://schemas.microsoft.com/office/drawing/2014/main" id="{0E3E4C5A-BE8F-49B4-B8CC-B41171F3DDCB}"/>
              </a:ext>
            </a:extLst>
          </p:cNvPr>
          <p:cNvSpPr txBox="1">
            <a:spLocks/>
          </p:cNvSpPr>
          <p:nvPr/>
        </p:nvSpPr>
        <p:spPr>
          <a:xfrm>
            <a:off x="838199" y="4558982"/>
            <a:ext cx="10439401" cy="22990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61950">
              <a:spcBef>
                <a:spcPts val="1200"/>
              </a:spcBef>
            </a:pPr>
            <a:r>
              <a:rPr lang="en-GB" sz="1800" dirty="0"/>
              <a:t>Below is an example of a Hive compatible query:</a:t>
            </a:r>
          </a:p>
          <a:p>
            <a:pPr marL="704850" indent="-342900">
              <a:spcBef>
                <a:spcPts val="600"/>
              </a:spcBef>
              <a:buFont typeface="Calibri" panose="020F0502020204030204" pitchFamily="34" charset="0"/>
              <a:buChar char="‒"/>
            </a:pPr>
            <a:r>
              <a:rPr lang="en-GB" sz="1600" dirty="0"/>
              <a:t>// </a:t>
            </a:r>
            <a:r>
              <a:rPr lang="en-GB" sz="1600" dirty="0" err="1"/>
              <a:t>sc</a:t>
            </a:r>
            <a:r>
              <a:rPr lang="en-GB" sz="1600" dirty="0"/>
              <a:t> is an existing </a:t>
            </a:r>
          </a:p>
          <a:p>
            <a:pPr marL="704850" indent="-342900">
              <a:spcBef>
                <a:spcPts val="600"/>
              </a:spcBef>
              <a:buFont typeface="Calibri" panose="020F0502020204030204" pitchFamily="34" charset="0"/>
              <a:buChar char="‒"/>
            </a:pPr>
            <a:r>
              <a:rPr lang="en-GB" sz="1600" dirty="0" err="1"/>
              <a:t>SparkContext.val</a:t>
            </a:r>
            <a:r>
              <a:rPr lang="en-GB" sz="1600" dirty="0"/>
              <a:t> </a:t>
            </a:r>
            <a:r>
              <a:rPr lang="en-GB" sz="1600" dirty="0" err="1"/>
              <a:t>sqlContext</a:t>
            </a:r>
            <a:r>
              <a:rPr lang="en-GB" sz="1600" dirty="0"/>
              <a:t> = new </a:t>
            </a:r>
            <a:r>
              <a:rPr lang="en-GB" sz="1600" dirty="0" err="1"/>
              <a:t>org.apache.spark.sql.hive.HiveContext</a:t>
            </a:r>
            <a:r>
              <a:rPr lang="en-GB" sz="1600" dirty="0"/>
              <a:t>(</a:t>
            </a:r>
            <a:r>
              <a:rPr lang="en-GB" sz="1600" dirty="0" err="1"/>
              <a:t>sc</a:t>
            </a:r>
            <a:r>
              <a:rPr lang="en-GB" sz="1600" dirty="0"/>
              <a:t>) </a:t>
            </a:r>
          </a:p>
          <a:p>
            <a:pPr marL="704850" indent="-342900">
              <a:spcBef>
                <a:spcPts val="600"/>
              </a:spcBef>
              <a:buFont typeface="Calibri" panose="020F0502020204030204" pitchFamily="34" charset="0"/>
              <a:buChar char="‒"/>
            </a:pPr>
            <a:r>
              <a:rPr lang="en-GB" sz="1600" dirty="0" err="1"/>
              <a:t>sqlContext.sql</a:t>
            </a:r>
            <a:r>
              <a:rPr lang="en-GB" sz="1600" dirty="0"/>
              <a:t>("CREATE TABLE IF NOT EXISTS </a:t>
            </a:r>
            <a:r>
              <a:rPr lang="en-GB" sz="1600" dirty="0" err="1"/>
              <a:t>src</a:t>
            </a:r>
            <a:r>
              <a:rPr lang="en-GB" sz="1600" dirty="0"/>
              <a:t> (key INT, value STRING)") </a:t>
            </a:r>
          </a:p>
          <a:p>
            <a:pPr marL="704850" indent="-342900">
              <a:spcBef>
                <a:spcPts val="600"/>
              </a:spcBef>
              <a:buFont typeface="Calibri" panose="020F0502020204030204" pitchFamily="34" charset="0"/>
              <a:buChar char="‒"/>
            </a:pPr>
            <a:r>
              <a:rPr lang="en-GB" sz="1600" dirty="0" err="1"/>
              <a:t>sqlContext.sql</a:t>
            </a:r>
            <a:r>
              <a:rPr lang="en-GB" sz="1600" dirty="0"/>
              <a:t>("LOAD DATA LOCAL INPATH 'examples/</a:t>
            </a:r>
            <a:r>
              <a:rPr lang="en-GB" sz="1600" dirty="0" err="1"/>
              <a:t>src</a:t>
            </a:r>
            <a:r>
              <a:rPr lang="en-GB" sz="1600" dirty="0"/>
              <a:t>/main/resources/kv1.txt' INTO TABLE </a:t>
            </a:r>
            <a:r>
              <a:rPr lang="en-GB" sz="1600" dirty="0" err="1"/>
              <a:t>src</a:t>
            </a:r>
            <a:r>
              <a:rPr lang="en-GB" sz="1600" dirty="0"/>
              <a:t>") </a:t>
            </a:r>
          </a:p>
          <a:p>
            <a:pPr marL="704850" indent="-342900">
              <a:spcBef>
                <a:spcPts val="600"/>
              </a:spcBef>
              <a:buFont typeface="Calibri" panose="020F0502020204030204" pitchFamily="34" charset="0"/>
              <a:buChar char="‒"/>
            </a:pPr>
            <a:r>
              <a:rPr lang="en-GB" sz="1600" dirty="0"/>
              <a:t>// Queries are expressed in HiveQL </a:t>
            </a:r>
          </a:p>
          <a:p>
            <a:pPr marL="704850" indent="-342900">
              <a:spcBef>
                <a:spcPts val="600"/>
              </a:spcBef>
              <a:buFont typeface="Calibri" panose="020F0502020204030204" pitchFamily="34" charset="0"/>
              <a:buChar char="‒"/>
            </a:pPr>
            <a:r>
              <a:rPr lang="en-GB" sz="1600" dirty="0" err="1"/>
              <a:t>sqlContext.sql</a:t>
            </a:r>
            <a:r>
              <a:rPr lang="en-GB" sz="1600" dirty="0"/>
              <a:t>("FROM </a:t>
            </a:r>
            <a:r>
              <a:rPr lang="en-GB" sz="1600" dirty="0" err="1"/>
              <a:t>src</a:t>
            </a:r>
            <a:r>
              <a:rPr lang="en-GB" sz="1600" dirty="0"/>
              <a:t> SELECT key, value").collect().foreach(</a:t>
            </a:r>
            <a:r>
              <a:rPr lang="en-GB" sz="1600" dirty="0" err="1"/>
              <a:t>println</a:t>
            </a:r>
            <a:r>
              <a:rPr lang="en-GB" sz="1600" dirty="0"/>
              <a:t>)</a:t>
            </a:r>
          </a:p>
        </p:txBody>
      </p:sp>
      <p:pic>
        <p:nvPicPr>
          <p:cNvPr id="1026" name="Picture 2">
            <a:extLst>
              <a:ext uri="{FF2B5EF4-FFF2-40B4-BE49-F238E27FC236}">
                <a16:creationId xmlns:a16="http://schemas.microsoft.com/office/drawing/2014/main" id="{360735AA-420F-49C1-BFE7-4178A59D0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725" y="29989"/>
            <a:ext cx="3724275" cy="1608033"/>
          </a:xfrm>
          <a:prstGeom prst="rect">
            <a:avLst/>
          </a:prstGeom>
          <a:solidFill>
            <a:schemeClr val="bg1"/>
          </a:solidFill>
        </p:spPr>
      </p:pic>
      <p:sp>
        <p:nvSpPr>
          <p:cNvPr id="9" name="TextBox 8">
            <a:extLst>
              <a:ext uri="{FF2B5EF4-FFF2-40B4-BE49-F238E27FC236}">
                <a16:creationId xmlns:a16="http://schemas.microsoft.com/office/drawing/2014/main" id="{2EC17AD7-8384-4170-9838-CB044DB7E8E6}"/>
              </a:ext>
            </a:extLst>
          </p:cNvPr>
          <p:cNvSpPr txBox="1"/>
          <p:nvPr/>
        </p:nvSpPr>
        <p:spPr>
          <a:xfrm>
            <a:off x="838200" y="1542772"/>
            <a:ext cx="10048878" cy="3016210"/>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GB" sz="2000" b="1" dirty="0"/>
              <a:t>SparkSQL </a:t>
            </a:r>
            <a:r>
              <a:rPr lang="en-GB" sz="2000" dirty="0"/>
              <a:t>is one of the most advanced components of </a:t>
            </a:r>
            <a:r>
              <a:rPr lang="en-GB" sz="2000" b="1" dirty="0"/>
              <a:t>Apache Spark</a:t>
            </a:r>
            <a:r>
              <a:rPr lang="en-GB" sz="2000" dirty="0"/>
              <a:t>.</a:t>
            </a:r>
          </a:p>
          <a:p>
            <a:pPr marL="342900" indent="-342900">
              <a:spcAft>
                <a:spcPts val="1200"/>
              </a:spcAft>
              <a:buFont typeface="Arial" panose="020B0604020202020204" pitchFamily="34" charset="0"/>
              <a:buChar char="•"/>
            </a:pPr>
            <a:r>
              <a:rPr lang="en-GB" sz="2000" dirty="0"/>
              <a:t>In is clear from the figure that Spark SQL components provide the foundation for Spark machine learning applications, streaming applications, graph applications, and many other types of application architectures.</a:t>
            </a:r>
          </a:p>
          <a:p>
            <a:pPr marL="342900" indent="-342900">
              <a:spcAft>
                <a:spcPts val="1200"/>
              </a:spcAft>
              <a:buFont typeface="Arial" panose="020B0604020202020204" pitchFamily="34" charset="0"/>
              <a:buChar char="•"/>
            </a:pPr>
            <a:r>
              <a:rPr lang="en-GB" sz="2000" b="1" dirty="0"/>
              <a:t>SparkSQL</a:t>
            </a:r>
            <a:r>
              <a:rPr lang="en-GB" sz="2000" dirty="0"/>
              <a:t> is a Spark component that supports querying data either via </a:t>
            </a:r>
            <a:r>
              <a:rPr lang="en-GB" sz="2000" b="1" dirty="0"/>
              <a:t>SQL</a:t>
            </a:r>
            <a:r>
              <a:rPr lang="en-GB" sz="2000" dirty="0"/>
              <a:t> or via the </a:t>
            </a:r>
            <a:r>
              <a:rPr lang="en-GB" sz="2000" b="1" dirty="0"/>
              <a:t>Hive Query Language</a:t>
            </a:r>
            <a:r>
              <a:rPr lang="en-GB" sz="2000" dirty="0"/>
              <a:t>. </a:t>
            </a:r>
          </a:p>
          <a:p>
            <a:pPr marL="342900" indent="-342900">
              <a:spcAft>
                <a:spcPts val="1200"/>
              </a:spcAft>
              <a:buFont typeface="Arial" panose="020B0604020202020204" pitchFamily="34" charset="0"/>
              <a:buChar char="•"/>
            </a:pPr>
            <a:r>
              <a:rPr lang="en-GB" sz="2000" dirty="0"/>
              <a:t>It originated as the </a:t>
            </a:r>
            <a:r>
              <a:rPr lang="en-GB" sz="2000" b="1" dirty="0"/>
              <a:t>Apache Hive </a:t>
            </a:r>
            <a:r>
              <a:rPr lang="en-GB" sz="2000" dirty="0"/>
              <a:t>port to run on top of </a:t>
            </a:r>
            <a:r>
              <a:rPr lang="en-GB" sz="2000" b="1" dirty="0"/>
              <a:t>Spark</a:t>
            </a:r>
            <a:r>
              <a:rPr lang="en-GB" sz="2000" dirty="0"/>
              <a:t> (in place of </a:t>
            </a:r>
            <a:r>
              <a:rPr lang="en-GB" sz="2000" b="1" dirty="0"/>
              <a:t>MapReduce</a:t>
            </a:r>
            <a:r>
              <a:rPr lang="en-GB" sz="2000" dirty="0"/>
              <a:t>) and is now integrated with the Spark stack.</a:t>
            </a:r>
          </a:p>
        </p:txBody>
      </p:sp>
    </p:spTree>
    <p:extLst>
      <p:ext uri="{BB962C8B-B14F-4D97-AF65-F5344CB8AC3E}">
        <p14:creationId xmlns:p14="http://schemas.microsoft.com/office/powerpoint/2010/main" val="21335492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16354</TotalTime>
  <Words>4646</Words>
  <Application>Microsoft Office PowerPoint</Application>
  <PresentationFormat>Widescreen</PresentationFormat>
  <Paragraphs>373</Paragraphs>
  <Slides>32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vt:lpstr>
      <vt:lpstr>Calibri</vt:lpstr>
      <vt:lpstr>Courier New</vt:lpstr>
      <vt:lpstr>Söhne</vt:lpstr>
      <vt:lpstr>Trebuchet MS</vt:lpstr>
      <vt:lpstr>1_Office Theme</vt:lpstr>
      <vt:lpstr>Big Data Storage and Processing MSc in Data Analytics CCT College Dublin</vt:lpstr>
      <vt:lpstr>Agenda</vt:lpstr>
      <vt:lpstr>Introduction to Apache Spark</vt:lpstr>
      <vt:lpstr>Introduction to Apache Spark</vt:lpstr>
      <vt:lpstr>Introduction to Apache Spark</vt:lpstr>
      <vt:lpstr>Introduction to Apache Spark</vt:lpstr>
      <vt:lpstr>Introduction to Apache Spark</vt:lpstr>
      <vt:lpstr>Apache Spark  Components</vt:lpstr>
      <vt:lpstr>Apache Spark Component Spark SQL</vt:lpstr>
      <vt:lpstr>Apache Spark Component Spark Streaming</vt:lpstr>
      <vt:lpstr>Apache Spark Component Spark Streaming</vt:lpstr>
      <vt:lpstr>Apache Spark Component MLib</vt:lpstr>
      <vt:lpstr>RDD Basics</vt:lpstr>
      <vt:lpstr>RDD Basics</vt:lpstr>
      <vt:lpstr>Properties of RDD</vt:lpstr>
      <vt:lpstr>Spark File Based Input Methods</vt:lpstr>
      <vt:lpstr>Comparison  Spark and Mapreduce</vt:lpstr>
      <vt:lpstr>Spark Programming Paradigm</vt:lpstr>
      <vt:lpstr>Spark Programming Paradigm</vt:lpstr>
      <vt:lpstr>Spark and Hadoop Environment</vt:lpstr>
      <vt:lpstr>Spark and Hadoop Environment</vt:lpstr>
      <vt:lpstr>Spark and the Hadoop Environment</vt:lpstr>
      <vt:lpstr>Apache Spark Architecture</vt:lpstr>
      <vt:lpstr>Spark Programming Model</vt:lpstr>
      <vt:lpstr>Spark Programming Model</vt:lpstr>
      <vt:lpstr>Spark Programming Model</vt:lpstr>
      <vt:lpstr>Spark Programming with R</vt:lpstr>
      <vt:lpstr>Spark Programming Model</vt:lpstr>
      <vt:lpstr>Spark Programming Model</vt:lpstr>
      <vt:lpstr>Dataframes and Spark SQL</vt:lpstr>
      <vt:lpstr>Spark ML</vt:lpstr>
      <vt:lpstr>Resources/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Munawar Iqbal</dc:creator>
  <cp:lastModifiedBy>Muhammad Iqbal</cp:lastModifiedBy>
  <cp:revision>389</cp:revision>
  <dcterms:created xsi:type="dcterms:W3CDTF">2020-09-11T23:34:13Z</dcterms:created>
  <dcterms:modified xsi:type="dcterms:W3CDTF">2024-09-02T18:09:24Z</dcterms:modified>
</cp:coreProperties>
</file>